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diagrams/layout3.xml" ContentType="application/vnd.openxmlformats-officedocument.drawingml.diagramLayout+xml"/>
  <Override PartName="/ppt/diagrams/data3.xml" ContentType="application/vnd.openxmlformats-officedocument.drawingml.diagramData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layout4.xml" ContentType="application/vnd.openxmlformats-officedocument.drawingml.diagramLayout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5.xml" ContentType="application/vnd.openxmlformats-officedocument.drawingml.diagramLayout+xml"/>
  <Override PartName="/ppt/diagrams/data5.xml" ContentType="application/vnd.openxmlformats-officedocument.drawingml.diagramData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6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CC0099"/>
    <a:srgbClr val="990000"/>
    <a:srgbClr val="F1AFDE"/>
    <a:srgbClr val="C4DCCC"/>
    <a:srgbClr val="3E259B"/>
    <a:srgbClr val="FFCC00"/>
    <a:srgbClr val="B9E7CC"/>
    <a:srgbClr val="800000"/>
    <a:srgbClr val="CCCC00"/>
    <a:srgbClr val="D339C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tableStyles" Target="tableStyles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B59024-56B6-4875-94A6-566B9CEE6C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50143AD-3CFE-4E4C-81BB-5A81F650A95C}">
      <dgm:prSet phldrT="[Text]" custT="1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r>
            <a:rPr lang="en-GB" sz="2800" b="1" dirty="0">
              <a:solidFill>
                <a:schemeClr val="tx1"/>
              </a:solidFill>
            </a:rPr>
            <a:t>Muscle Action Potential</a:t>
          </a:r>
          <a:endParaRPr lang="en-IN" sz="2800" b="1" dirty="0">
            <a:solidFill>
              <a:schemeClr val="tx1"/>
            </a:solidFill>
          </a:endParaRPr>
        </a:p>
      </dgm:t>
    </dgm:pt>
    <dgm:pt modelId="{0EE31B6C-8E6B-45EB-84A4-E32B67DD524F}" type="parTrans" cxnId="{ED82AF3C-111E-4379-98AB-2C24DB7D0873}">
      <dgm:prSet/>
      <dgm:spPr/>
      <dgm:t>
        <a:bodyPr/>
        <a:lstStyle/>
        <a:p>
          <a:endParaRPr lang="en-IN" sz="1800"/>
        </a:p>
      </dgm:t>
    </dgm:pt>
    <dgm:pt modelId="{0A52AB7D-E097-4367-8876-C60F01F87664}" type="sibTrans" cxnId="{ED82AF3C-111E-4379-98AB-2C24DB7D0873}">
      <dgm:prSet/>
      <dgm:spPr/>
      <dgm:t>
        <a:bodyPr/>
        <a:lstStyle/>
        <a:p>
          <a:endParaRPr lang="en-IN" sz="1800"/>
        </a:p>
      </dgm:t>
    </dgm:pt>
    <dgm:pt modelId="{788DAF3E-4DD8-45EF-BE44-EFDD5662D287}">
      <dgm:prSet custT="1"/>
      <dgm:spPr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Excitation and Propagation</a:t>
          </a:r>
          <a:r>
            <a:rPr lang="en-GB" sz="2000" dirty="0">
              <a:solidFill>
                <a:schemeClr val="tx1"/>
              </a:solidFill>
            </a:rPr>
            <a:t>:</a:t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en-GB" sz="1800" dirty="0">
              <a:solidFill>
                <a:schemeClr val="tx1"/>
              </a:solidFill>
            </a:rPr>
            <a:t>Action potential travels along the sarcolemma and T-tubules, triggering calcium release.</a:t>
          </a:r>
          <a:endParaRPr lang="en-IN" sz="1800" dirty="0">
            <a:solidFill>
              <a:schemeClr val="tx1"/>
            </a:solidFill>
          </a:endParaRPr>
        </a:p>
      </dgm:t>
    </dgm:pt>
    <dgm:pt modelId="{E61B4835-6D37-4F3B-B2CB-92B9C7D1078E}" type="parTrans" cxnId="{50E24140-1D57-431A-A90D-CC2A04A2E458}">
      <dgm:prSet/>
      <dgm:spPr/>
      <dgm:t>
        <a:bodyPr/>
        <a:lstStyle/>
        <a:p>
          <a:endParaRPr lang="en-IN" sz="1800"/>
        </a:p>
      </dgm:t>
    </dgm:pt>
    <dgm:pt modelId="{6B525EB8-4A0E-4258-8AF7-78D8B737FB26}" type="sibTrans" cxnId="{50E24140-1D57-431A-A90D-CC2A04A2E458}">
      <dgm:prSet/>
      <dgm:spPr/>
      <dgm:t>
        <a:bodyPr/>
        <a:lstStyle/>
        <a:p>
          <a:endParaRPr lang="en-IN" sz="1800"/>
        </a:p>
      </dgm:t>
    </dgm:pt>
    <dgm:pt modelId="{364B6D45-A820-460B-95DE-D94B03BD30B8}">
      <dgm:prSet custT="1"/>
      <dgm:spPr>
        <a:gradFill flip="none" rotWithShape="0">
          <a:gsLst>
            <a:gs pos="0">
              <a:schemeClr val="accent4">
                <a:lumMod val="75000"/>
                <a:tint val="66000"/>
                <a:satMod val="160000"/>
              </a:schemeClr>
            </a:gs>
            <a:gs pos="50000">
              <a:schemeClr val="accent4">
                <a:lumMod val="75000"/>
                <a:tint val="44500"/>
                <a:satMod val="160000"/>
              </a:schemeClr>
            </a:gs>
            <a:gs pos="100000">
              <a:schemeClr val="accent4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Latent Period</a:t>
          </a:r>
          <a:r>
            <a:rPr lang="en-GB" sz="2000" dirty="0">
              <a:solidFill>
                <a:schemeClr val="tx1"/>
              </a:solidFill>
            </a:rPr>
            <a:t>:</a:t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dirty="0">
              <a:solidFill>
                <a:schemeClr val="tx1"/>
              </a:solidFill>
            </a:rPr>
            <a:t>Time between action potential and contraction</a:t>
          </a:r>
          <a:r>
            <a:rPr lang="en-GB" sz="1800" dirty="0">
              <a:solidFill>
                <a:schemeClr val="tx1"/>
              </a:solidFill>
            </a:rPr>
            <a:t>.</a:t>
          </a:r>
          <a:endParaRPr lang="en-IN" sz="1800" dirty="0">
            <a:solidFill>
              <a:schemeClr val="tx1"/>
            </a:solidFill>
          </a:endParaRPr>
        </a:p>
      </dgm:t>
    </dgm:pt>
    <dgm:pt modelId="{4FD5189E-C53D-4DAE-884B-1C254936011B}" type="parTrans" cxnId="{5515CE72-53C0-4099-AC04-35DCC16C1A32}">
      <dgm:prSet/>
      <dgm:spPr/>
      <dgm:t>
        <a:bodyPr/>
        <a:lstStyle/>
        <a:p>
          <a:endParaRPr lang="en-IN" sz="1800"/>
        </a:p>
      </dgm:t>
    </dgm:pt>
    <dgm:pt modelId="{88BB2878-43EF-44E7-8BD3-34428DD6AB21}" type="sibTrans" cxnId="{5515CE72-53C0-4099-AC04-35DCC16C1A32}">
      <dgm:prSet/>
      <dgm:spPr/>
      <dgm:t>
        <a:bodyPr/>
        <a:lstStyle/>
        <a:p>
          <a:endParaRPr lang="en-IN" sz="1800"/>
        </a:p>
      </dgm:t>
    </dgm:pt>
    <dgm:pt modelId="{A32CB51C-31D4-41CE-9942-B206F1E2EC6F}">
      <dgm:prSet custT="1"/>
      <dgm:spPr>
        <a:gradFill flip="none" rotWithShape="0">
          <a:gsLst>
            <a:gs pos="0">
              <a:schemeClr val="accent3">
                <a:lumMod val="75000"/>
                <a:tint val="66000"/>
                <a:satMod val="160000"/>
              </a:schemeClr>
            </a:gs>
            <a:gs pos="50000">
              <a:schemeClr val="accent3">
                <a:lumMod val="75000"/>
                <a:tint val="44500"/>
                <a:satMod val="160000"/>
              </a:schemeClr>
            </a:gs>
            <a:gs pos="100000">
              <a:schemeClr val="accent3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Refractory Period</a:t>
          </a:r>
          <a:r>
            <a:rPr lang="en-GB" sz="2000" dirty="0">
              <a:solidFill>
                <a:schemeClr val="tx1"/>
              </a:solidFill>
            </a:rPr>
            <a:t>:</a:t>
          </a:r>
          <a:r>
            <a:rPr lang="en-GB" sz="2000" dirty="0"/>
            <a:t/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dirty="0">
              <a:solidFill>
                <a:schemeClr val="tx1"/>
              </a:solidFill>
            </a:rPr>
            <a:t>Time when muscle fibre cannot respond to a new stimulus.</a:t>
          </a:r>
          <a:endParaRPr lang="en-IN" sz="2000" dirty="0">
            <a:solidFill>
              <a:schemeClr val="tx1"/>
            </a:solidFill>
          </a:endParaRPr>
        </a:p>
      </dgm:t>
    </dgm:pt>
    <dgm:pt modelId="{34464F96-3646-4907-943D-161A485295D3}" type="parTrans" cxnId="{0CFDCE84-0B40-4291-986B-90FAE41EE725}">
      <dgm:prSet/>
      <dgm:spPr/>
      <dgm:t>
        <a:bodyPr/>
        <a:lstStyle/>
        <a:p>
          <a:endParaRPr lang="en-IN" sz="1800"/>
        </a:p>
      </dgm:t>
    </dgm:pt>
    <dgm:pt modelId="{E96F6291-B488-4AF0-A18C-739727B653A6}" type="sibTrans" cxnId="{0CFDCE84-0B40-4291-986B-90FAE41EE725}">
      <dgm:prSet/>
      <dgm:spPr/>
      <dgm:t>
        <a:bodyPr/>
        <a:lstStyle/>
        <a:p>
          <a:endParaRPr lang="en-IN" sz="1800"/>
        </a:p>
      </dgm:t>
    </dgm:pt>
    <dgm:pt modelId="{255D45F7-603B-4379-893C-E0E6610B7BDC}">
      <dgm:prSet custT="1"/>
      <dgm:spPr>
        <a:gradFill flip="none" rotWithShape="0">
          <a:gsLst>
            <a:gs pos="0">
              <a:schemeClr val="accent5">
                <a:lumMod val="75000"/>
                <a:tint val="66000"/>
                <a:satMod val="160000"/>
              </a:schemeClr>
            </a:gs>
            <a:gs pos="50000">
              <a:schemeClr val="accent5">
                <a:lumMod val="75000"/>
                <a:tint val="44500"/>
                <a:satMod val="160000"/>
              </a:schemeClr>
            </a:gs>
            <a:gs pos="100000">
              <a:schemeClr val="accent5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Threshold Level</a:t>
          </a:r>
          <a:r>
            <a:rPr lang="en-GB" sz="2000" dirty="0">
              <a:solidFill>
                <a:schemeClr val="tx1"/>
              </a:solidFill>
            </a:rPr>
            <a:t>:</a:t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dirty="0">
              <a:solidFill>
                <a:schemeClr val="tx1"/>
              </a:solidFill>
            </a:rPr>
            <a:t>Minimum stimulus required for action potential</a:t>
          </a:r>
          <a:r>
            <a:rPr lang="en-GB" sz="1800" dirty="0"/>
            <a:t>.</a:t>
          </a:r>
          <a:endParaRPr lang="en-IN" sz="1800" dirty="0"/>
        </a:p>
      </dgm:t>
    </dgm:pt>
    <dgm:pt modelId="{7E90CAA9-D15F-4C0F-B859-564C0C556CA1}" type="parTrans" cxnId="{10C8D5DA-FE82-43A0-85F6-57ACF2169470}">
      <dgm:prSet/>
      <dgm:spPr/>
      <dgm:t>
        <a:bodyPr/>
        <a:lstStyle/>
        <a:p>
          <a:endParaRPr lang="en-IN" sz="1800"/>
        </a:p>
      </dgm:t>
    </dgm:pt>
    <dgm:pt modelId="{EDF8707B-9E4F-40CE-B906-EF93F4753F22}" type="sibTrans" cxnId="{10C8D5DA-FE82-43A0-85F6-57ACF2169470}">
      <dgm:prSet/>
      <dgm:spPr/>
      <dgm:t>
        <a:bodyPr/>
        <a:lstStyle/>
        <a:p>
          <a:endParaRPr lang="en-IN" sz="1800"/>
        </a:p>
      </dgm:t>
    </dgm:pt>
    <dgm:pt modelId="{48207947-9225-416B-894C-F6DBFDAFB039}">
      <dgm:prSet custT="1"/>
      <dgm:spPr>
        <a:gradFill flip="none" rotWithShape="0">
          <a:gsLst>
            <a:gs pos="0">
              <a:srgbClr val="AE5E9F">
                <a:tint val="66000"/>
                <a:satMod val="160000"/>
              </a:srgbClr>
            </a:gs>
            <a:gs pos="50000">
              <a:srgbClr val="AE5E9F">
                <a:tint val="44500"/>
                <a:satMod val="160000"/>
              </a:srgbClr>
            </a:gs>
            <a:gs pos="100000">
              <a:srgbClr val="AE5E9F">
                <a:tint val="23500"/>
                <a:satMod val="160000"/>
              </a:srgbClr>
            </a:gs>
          </a:gsLst>
          <a:lin ang="18900000" scaled="1"/>
          <a:tileRect/>
        </a:gradFill>
      </dgm:spPr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All-or-None Principle:</a:t>
          </a:r>
          <a:r>
            <a:rPr lang="en-GB" sz="2000" dirty="0"/>
            <a:t/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en-GB" sz="2000" dirty="0">
              <a:solidFill>
                <a:schemeClr val="tx1"/>
              </a:solidFill>
            </a:rPr>
            <a:t>Muscle fibres contract fully or not at all.</a:t>
          </a:r>
          <a:endParaRPr lang="en-IN" sz="2000" dirty="0">
            <a:solidFill>
              <a:schemeClr val="tx1"/>
            </a:solidFill>
          </a:endParaRPr>
        </a:p>
      </dgm:t>
    </dgm:pt>
    <dgm:pt modelId="{3AC78065-4114-4D34-83D7-901FABB01B7B}" type="parTrans" cxnId="{9C563443-7324-4746-B255-C9ED841B361E}">
      <dgm:prSet/>
      <dgm:spPr/>
      <dgm:t>
        <a:bodyPr/>
        <a:lstStyle/>
        <a:p>
          <a:endParaRPr lang="en-IN" sz="1800"/>
        </a:p>
      </dgm:t>
    </dgm:pt>
    <dgm:pt modelId="{55964BAE-F75C-46B4-B975-1309253CD4C8}" type="sibTrans" cxnId="{9C563443-7324-4746-B255-C9ED841B361E}">
      <dgm:prSet/>
      <dgm:spPr/>
      <dgm:t>
        <a:bodyPr/>
        <a:lstStyle/>
        <a:p>
          <a:endParaRPr lang="en-IN" sz="1800"/>
        </a:p>
      </dgm:t>
    </dgm:pt>
    <dgm:pt modelId="{2C2C792F-15D9-4524-A5D5-0630F4F5BCB1}" type="pres">
      <dgm:prSet presAssocID="{75B59024-56B6-4875-94A6-566B9CEE6C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048E972-FD08-43C7-B076-2023F57A6D40}" type="pres">
      <dgm:prSet presAssocID="{450143AD-3CFE-4E4C-81BB-5A81F650A95C}" presName="hierRoot1" presStyleCnt="0">
        <dgm:presLayoutVars>
          <dgm:hierBranch val="init"/>
        </dgm:presLayoutVars>
      </dgm:prSet>
      <dgm:spPr/>
    </dgm:pt>
    <dgm:pt modelId="{C8EF1713-D823-44E7-B53E-CB16A5E98F0B}" type="pres">
      <dgm:prSet presAssocID="{450143AD-3CFE-4E4C-81BB-5A81F650A95C}" presName="rootComposite1" presStyleCnt="0"/>
      <dgm:spPr/>
    </dgm:pt>
    <dgm:pt modelId="{C79C27B8-A16C-4DA5-918B-EEC4D9F1687A}" type="pres">
      <dgm:prSet presAssocID="{450143AD-3CFE-4E4C-81BB-5A81F650A95C}" presName="rootText1" presStyleLbl="node0" presStyleIdx="0" presStyleCnt="1" custScaleX="248877" custScaleY="145294" custLinFactNeighborX="0" custLinFactNeighborY="-80595">
        <dgm:presLayoutVars>
          <dgm:chPref val="3"/>
        </dgm:presLayoutVars>
      </dgm:prSet>
      <dgm:spPr/>
    </dgm:pt>
    <dgm:pt modelId="{97DE9762-3754-48C3-890F-AB37AF038925}" type="pres">
      <dgm:prSet presAssocID="{450143AD-3CFE-4E4C-81BB-5A81F650A95C}" presName="rootConnector1" presStyleLbl="node1" presStyleIdx="0" presStyleCnt="0"/>
      <dgm:spPr/>
    </dgm:pt>
    <dgm:pt modelId="{2B9E9E8C-2A43-4B5B-B453-2868C14A9DB4}" type="pres">
      <dgm:prSet presAssocID="{450143AD-3CFE-4E4C-81BB-5A81F650A95C}" presName="hierChild2" presStyleCnt="0"/>
      <dgm:spPr/>
    </dgm:pt>
    <dgm:pt modelId="{88C6E3AA-5E67-4263-A2C5-BDC5F2704068}" type="pres">
      <dgm:prSet presAssocID="{E61B4835-6D37-4F3B-B2CB-92B9C7D1078E}" presName="Name37" presStyleLbl="parChTrans1D2" presStyleIdx="0" presStyleCnt="5"/>
      <dgm:spPr/>
    </dgm:pt>
    <dgm:pt modelId="{D466792D-B47F-4ACC-ACBC-0BC44C3C457B}" type="pres">
      <dgm:prSet presAssocID="{788DAF3E-4DD8-45EF-BE44-EFDD5662D287}" presName="hierRoot2" presStyleCnt="0">
        <dgm:presLayoutVars>
          <dgm:hierBranch val="init"/>
        </dgm:presLayoutVars>
      </dgm:prSet>
      <dgm:spPr/>
    </dgm:pt>
    <dgm:pt modelId="{4D354954-73EB-40C4-B4BB-A269C01E1AA1}" type="pres">
      <dgm:prSet presAssocID="{788DAF3E-4DD8-45EF-BE44-EFDD5662D287}" presName="rootComposite" presStyleCnt="0"/>
      <dgm:spPr/>
    </dgm:pt>
    <dgm:pt modelId="{89582116-06CA-487E-BE73-AE88FE93E041}" type="pres">
      <dgm:prSet presAssocID="{788DAF3E-4DD8-45EF-BE44-EFDD5662D287}" presName="rootText" presStyleLbl="node2" presStyleIdx="0" presStyleCnt="5" custScaleX="141348" custScaleY="382808">
        <dgm:presLayoutVars>
          <dgm:chPref val="3"/>
        </dgm:presLayoutVars>
      </dgm:prSet>
      <dgm:spPr/>
    </dgm:pt>
    <dgm:pt modelId="{4B2E94E2-0B56-481B-9FE1-604B4DC5562F}" type="pres">
      <dgm:prSet presAssocID="{788DAF3E-4DD8-45EF-BE44-EFDD5662D287}" presName="rootConnector" presStyleLbl="node2" presStyleIdx="0" presStyleCnt="5"/>
      <dgm:spPr/>
    </dgm:pt>
    <dgm:pt modelId="{A72B0CC3-FEBA-4D63-A6A1-40918C3493DA}" type="pres">
      <dgm:prSet presAssocID="{788DAF3E-4DD8-45EF-BE44-EFDD5662D287}" presName="hierChild4" presStyleCnt="0"/>
      <dgm:spPr/>
    </dgm:pt>
    <dgm:pt modelId="{DF4AA52B-AE22-497D-B28D-3DBCE5DED1DD}" type="pres">
      <dgm:prSet presAssocID="{788DAF3E-4DD8-45EF-BE44-EFDD5662D287}" presName="hierChild5" presStyleCnt="0"/>
      <dgm:spPr/>
    </dgm:pt>
    <dgm:pt modelId="{32C9138E-73AD-401C-90D6-1E15B430695E}" type="pres">
      <dgm:prSet presAssocID="{4FD5189E-C53D-4DAE-884B-1C254936011B}" presName="Name37" presStyleLbl="parChTrans1D2" presStyleIdx="1" presStyleCnt="5"/>
      <dgm:spPr/>
    </dgm:pt>
    <dgm:pt modelId="{35854D55-5A19-4747-844D-F7460636402F}" type="pres">
      <dgm:prSet presAssocID="{364B6D45-A820-460B-95DE-D94B03BD30B8}" presName="hierRoot2" presStyleCnt="0">
        <dgm:presLayoutVars>
          <dgm:hierBranch val="init"/>
        </dgm:presLayoutVars>
      </dgm:prSet>
      <dgm:spPr/>
    </dgm:pt>
    <dgm:pt modelId="{C5B3B383-29CC-401D-8787-4D2055471B3A}" type="pres">
      <dgm:prSet presAssocID="{364B6D45-A820-460B-95DE-D94B03BD30B8}" presName="rootComposite" presStyleCnt="0"/>
      <dgm:spPr/>
    </dgm:pt>
    <dgm:pt modelId="{736D50A7-F57C-4BDD-902A-06DC24A1DA67}" type="pres">
      <dgm:prSet presAssocID="{364B6D45-A820-460B-95DE-D94B03BD30B8}" presName="rootText" presStyleLbl="node2" presStyleIdx="1" presStyleCnt="5" custScaleX="140504" custScaleY="380609">
        <dgm:presLayoutVars>
          <dgm:chPref val="3"/>
        </dgm:presLayoutVars>
      </dgm:prSet>
      <dgm:spPr/>
    </dgm:pt>
    <dgm:pt modelId="{85E7AACE-FA18-4E35-AF83-BD0163B699D2}" type="pres">
      <dgm:prSet presAssocID="{364B6D45-A820-460B-95DE-D94B03BD30B8}" presName="rootConnector" presStyleLbl="node2" presStyleIdx="1" presStyleCnt="5"/>
      <dgm:spPr/>
    </dgm:pt>
    <dgm:pt modelId="{4B4AA228-CF95-4380-A8A9-F0E58AB4A9C4}" type="pres">
      <dgm:prSet presAssocID="{364B6D45-A820-460B-95DE-D94B03BD30B8}" presName="hierChild4" presStyleCnt="0"/>
      <dgm:spPr/>
    </dgm:pt>
    <dgm:pt modelId="{F130DB9C-B562-406C-992F-6835325EFBCB}" type="pres">
      <dgm:prSet presAssocID="{364B6D45-A820-460B-95DE-D94B03BD30B8}" presName="hierChild5" presStyleCnt="0"/>
      <dgm:spPr/>
    </dgm:pt>
    <dgm:pt modelId="{DFDA7609-457F-40EC-9E05-0406AFBE5919}" type="pres">
      <dgm:prSet presAssocID="{34464F96-3646-4907-943D-161A485295D3}" presName="Name37" presStyleLbl="parChTrans1D2" presStyleIdx="2" presStyleCnt="5"/>
      <dgm:spPr/>
    </dgm:pt>
    <dgm:pt modelId="{141288B2-7488-48E1-958A-D45A4543E64D}" type="pres">
      <dgm:prSet presAssocID="{A32CB51C-31D4-41CE-9942-B206F1E2EC6F}" presName="hierRoot2" presStyleCnt="0">
        <dgm:presLayoutVars>
          <dgm:hierBranch val="init"/>
        </dgm:presLayoutVars>
      </dgm:prSet>
      <dgm:spPr/>
    </dgm:pt>
    <dgm:pt modelId="{70196E53-E28B-4722-926A-8B7945469E99}" type="pres">
      <dgm:prSet presAssocID="{A32CB51C-31D4-41CE-9942-B206F1E2EC6F}" presName="rootComposite" presStyleCnt="0"/>
      <dgm:spPr/>
    </dgm:pt>
    <dgm:pt modelId="{C44FD2B0-DEC2-4560-B78B-4D9C3CB7B256}" type="pres">
      <dgm:prSet presAssocID="{A32CB51C-31D4-41CE-9942-B206F1E2EC6F}" presName="rootText" presStyleLbl="node2" presStyleIdx="2" presStyleCnt="5" custScaleX="128121" custScaleY="386428">
        <dgm:presLayoutVars>
          <dgm:chPref val="3"/>
        </dgm:presLayoutVars>
      </dgm:prSet>
      <dgm:spPr/>
    </dgm:pt>
    <dgm:pt modelId="{09CB7BB3-B193-48C3-A4C2-45A6366E5780}" type="pres">
      <dgm:prSet presAssocID="{A32CB51C-31D4-41CE-9942-B206F1E2EC6F}" presName="rootConnector" presStyleLbl="node2" presStyleIdx="2" presStyleCnt="5"/>
      <dgm:spPr/>
    </dgm:pt>
    <dgm:pt modelId="{4EFAEBE2-FF46-4423-8B72-33435264949B}" type="pres">
      <dgm:prSet presAssocID="{A32CB51C-31D4-41CE-9942-B206F1E2EC6F}" presName="hierChild4" presStyleCnt="0"/>
      <dgm:spPr/>
    </dgm:pt>
    <dgm:pt modelId="{04BAAB8D-8705-40F8-910A-4C886A7B0037}" type="pres">
      <dgm:prSet presAssocID="{A32CB51C-31D4-41CE-9942-B206F1E2EC6F}" presName="hierChild5" presStyleCnt="0"/>
      <dgm:spPr/>
    </dgm:pt>
    <dgm:pt modelId="{DE7EBF73-C6B7-4F8C-9173-A297ADCDB7D1}" type="pres">
      <dgm:prSet presAssocID="{7E90CAA9-D15F-4C0F-B859-564C0C556CA1}" presName="Name37" presStyleLbl="parChTrans1D2" presStyleIdx="3" presStyleCnt="5"/>
      <dgm:spPr/>
    </dgm:pt>
    <dgm:pt modelId="{50538840-5759-4864-9F18-B6DA35307A70}" type="pres">
      <dgm:prSet presAssocID="{255D45F7-603B-4379-893C-E0E6610B7BDC}" presName="hierRoot2" presStyleCnt="0">
        <dgm:presLayoutVars>
          <dgm:hierBranch val="init"/>
        </dgm:presLayoutVars>
      </dgm:prSet>
      <dgm:spPr/>
    </dgm:pt>
    <dgm:pt modelId="{4E3E0AA9-E4CA-4A10-9623-98AE90008C3A}" type="pres">
      <dgm:prSet presAssocID="{255D45F7-603B-4379-893C-E0E6610B7BDC}" presName="rootComposite" presStyleCnt="0"/>
      <dgm:spPr/>
    </dgm:pt>
    <dgm:pt modelId="{579A9B95-1243-4E8B-ABD2-DAE15019CE6A}" type="pres">
      <dgm:prSet presAssocID="{255D45F7-603B-4379-893C-E0E6610B7BDC}" presName="rootText" presStyleLbl="node2" presStyleIdx="3" presStyleCnt="5" custScaleX="115072" custScaleY="385712">
        <dgm:presLayoutVars>
          <dgm:chPref val="3"/>
        </dgm:presLayoutVars>
      </dgm:prSet>
      <dgm:spPr/>
    </dgm:pt>
    <dgm:pt modelId="{4EE266CA-CCFF-499D-BE49-E6955C3BF901}" type="pres">
      <dgm:prSet presAssocID="{255D45F7-603B-4379-893C-E0E6610B7BDC}" presName="rootConnector" presStyleLbl="node2" presStyleIdx="3" presStyleCnt="5"/>
      <dgm:spPr/>
    </dgm:pt>
    <dgm:pt modelId="{D094ECAF-2801-45BF-A57B-C4C8D99F177F}" type="pres">
      <dgm:prSet presAssocID="{255D45F7-603B-4379-893C-E0E6610B7BDC}" presName="hierChild4" presStyleCnt="0"/>
      <dgm:spPr/>
    </dgm:pt>
    <dgm:pt modelId="{A9EBE6B5-5018-4A3A-BE41-E2457CEADD06}" type="pres">
      <dgm:prSet presAssocID="{255D45F7-603B-4379-893C-E0E6610B7BDC}" presName="hierChild5" presStyleCnt="0"/>
      <dgm:spPr/>
    </dgm:pt>
    <dgm:pt modelId="{09037D0D-A22C-4D08-8477-F383BDE87C8E}" type="pres">
      <dgm:prSet presAssocID="{3AC78065-4114-4D34-83D7-901FABB01B7B}" presName="Name37" presStyleLbl="parChTrans1D2" presStyleIdx="4" presStyleCnt="5"/>
      <dgm:spPr/>
    </dgm:pt>
    <dgm:pt modelId="{F9141588-A877-4F81-B500-0C2F39ECCAD9}" type="pres">
      <dgm:prSet presAssocID="{48207947-9225-416B-894C-F6DBFDAFB039}" presName="hierRoot2" presStyleCnt="0">
        <dgm:presLayoutVars>
          <dgm:hierBranch val="init"/>
        </dgm:presLayoutVars>
      </dgm:prSet>
      <dgm:spPr/>
    </dgm:pt>
    <dgm:pt modelId="{DD9DE46C-4E92-414B-BFFC-9C0C2CFDE487}" type="pres">
      <dgm:prSet presAssocID="{48207947-9225-416B-894C-F6DBFDAFB039}" presName="rootComposite" presStyleCnt="0"/>
      <dgm:spPr/>
    </dgm:pt>
    <dgm:pt modelId="{B3A884A0-1DD2-4A50-B476-D5B7986BCDB4}" type="pres">
      <dgm:prSet presAssocID="{48207947-9225-416B-894C-F6DBFDAFB039}" presName="rootText" presStyleLbl="node2" presStyleIdx="4" presStyleCnt="5" custScaleX="119294" custScaleY="380265">
        <dgm:presLayoutVars>
          <dgm:chPref val="3"/>
        </dgm:presLayoutVars>
      </dgm:prSet>
      <dgm:spPr/>
    </dgm:pt>
    <dgm:pt modelId="{738C2A70-3D4F-4DF0-9E27-52F0BFDF4433}" type="pres">
      <dgm:prSet presAssocID="{48207947-9225-416B-894C-F6DBFDAFB039}" presName="rootConnector" presStyleLbl="node2" presStyleIdx="4" presStyleCnt="5"/>
      <dgm:spPr/>
    </dgm:pt>
    <dgm:pt modelId="{B632333B-9FD1-49CA-81B5-59A2427F0288}" type="pres">
      <dgm:prSet presAssocID="{48207947-9225-416B-894C-F6DBFDAFB039}" presName="hierChild4" presStyleCnt="0"/>
      <dgm:spPr/>
    </dgm:pt>
    <dgm:pt modelId="{82D7306A-0AAB-4DE5-9B15-1CCA91CFE159}" type="pres">
      <dgm:prSet presAssocID="{48207947-9225-416B-894C-F6DBFDAFB039}" presName="hierChild5" presStyleCnt="0"/>
      <dgm:spPr/>
    </dgm:pt>
    <dgm:pt modelId="{725591AA-D0C7-4FFA-8FF3-AFE6309F4EFF}" type="pres">
      <dgm:prSet presAssocID="{450143AD-3CFE-4E4C-81BB-5A81F650A95C}" presName="hierChild3" presStyleCnt="0"/>
      <dgm:spPr/>
    </dgm:pt>
  </dgm:ptLst>
  <dgm:cxnLst>
    <dgm:cxn modelId="{896DB23A-025F-4441-BC73-76B18F464428}" type="presOf" srcId="{364B6D45-A820-460B-95DE-D94B03BD30B8}" destId="{85E7AACE-FA18-4E35-AF83-BD0163B699D2}" srcOrd="1" destOrd="0" presId="urn:microsoft.com/office/officeart/2005/8/layout/orgChart1"/>
    <dgm:cxn modelId="{ED82AF3C-111E-4379-98AB-2C24DB7D0873}" srcId="{75B59024-56B6-4875-94A6-566B9CEE6C04}" destId="{450143AD-3CFE-4E4C-81BB-5A81F650A95C}" srcOrd="0" destOrd="0" parTransId="{0EE31B6C-8E6B-45EB-84A4-E32B67DD524F}" sibTransId="{0A52AB7D-E097-4367-8876-C60F01F87664}"/>
    <dgm:cxn modelId="{50E24140-1D57-431A-A90D-CC2A04A2E458}" srcId="{450143AD-3CFE-4E4C-81BB-5A81F650A95C}" destId="{788DAF3E-4DD8-45EF-BE44-EFDD5662D287}" srcOrd="0" destOrd="0" parTransId="{E61B4835-6D37-4F3B-B2CB-92B9C7D1078E}" sibTransId="{6B525EB8-4A0E-4258-8AF7-78D8B737FB26}"/>
    <dgm:cxn modelId="{F740A15F-B63D-4110-81AD-311D197CA7EB}" type="presOf" srcId="{3AC78065-4114-4D34-83D7-901FABB01B7B}" destId="{09037D0D-A22C-4D08-8477-F383BDE87C8E}" srcOrd="0" destOrd="0" presId="urn:microsoft.com/office/officeart/2005/8/layout/orgChart1"/>
    <dgm:cxn modelId="{313B2641-48BF-457E-81E2-59E8C4171A25}" type="presOf" srcId="{255D45F7-603B-4379-893C-E0E6610B7BDC}" destId="{579A9B95-1243-4E8B-ABD2-DAE15019CE6A}" srcOrd="0" destOrd="0" presId="urn:microsoft.com/office/officeart/2005/8/layout/orgChart1"/>
    <dgm:cxn modelId="{9C563443-7324-4746-B255-C9ED841B361E}" srcId="{450143AD-3CFE-4E4C-81BB-5A81F650A95C}" destId="{48207947-9225-416B-894C-F6DBFDAFB039}" srcOrd="4" destOrd="0" parTransId="{3AC78065-4114-4D34-83D7-901FABB01B7B}" sibTransId="{55964BAE-F75C-46B4-B975-1309253CD4C8}"/>
    <dgm:cxn modelId="{826F8866-E481-49EA-AA4B-674F5E402E1D}" type="presOf" srcId="{788DAF3E-4DD8-45EF-BE44-EFDD5662D287}" destId="{89582116-06CA-487E-BE73-AE88FE93E041}" srcOrd="0" destOrd="0" presId="urn:microsoft.com/office/officeart/2005/8/layout/orgChart1"/>
    <dgm:cxn modelId="{1118116F-C04C-4B09-B305-6564DA9B241B}" type="presOf" srcId="{A32CB51C-31D4-41CE-9942-B206F1E2EC6F}" destId="{C44FD2B0-DEC2-4560-B78B-4D9C3CB7B256}" srcOrd="0" destOrd="0" presId="urn:microsoft.com/office/officeart/2005/8/layout/orgChart1"/>
    <dgm:cxn modelId="{5515CE72-53C0-4099-AC04-35DCC16C1A32}" srcId="{450143AD-3CFE-4E4C-81BB-5A81F650A95C}" destId="{364B6D45-A820-460B-95DE-D94B03BD30B8}" srcOrd="1" destOrd="0" parTransId="{4FD5189E-C53D-4DAE-884B-1C254936011B}" sibTransId="{88BB2878-43EF-44E7-8BD3-34428DD6AB21}"/>
    <dgm:cxn modelId="{E370A176-C4EA-4A9F-BC06-99432144749B}" type="presOf" srcId="{48207947-9225-416B-894C-F6DBFDAFB039}" destId="{738C2A70-3D4F-4DF0-9E27-52F0BFDF4433}" srcOrd="1" destOrd="0" presId="urn:microsoft.com/office/officeart/2005/8/layout/orgChart1"/>
    <dgm:cxn modelId="{019C8C81-F149-4032-8490-DDAD8A7F83E8}" type="presOf" srcId="{A32CB51C-31D4-41CE-9942-B206F1E2EC6F}" destId="{09CB7BB3-B193-48C3-A4C2-45A6366E5780}" srcOrd="1" destOrd="0" presId="urn:microsoft.com/office/officeart/2005/8/layout/orgChart1"/>
    <dgm:cxn modelId="{0CFDCE84-0B40-4291-986B-90FAE41EE725}" srcId="{450143AD-3CFE-4E4C-81BB-5A81F650A95C}" destId="{A32CB51C-31D4-41CE-9942-B206F1E2EC6F}" srcOrd="2" destOrd="0" parTransId="{34464F96-3646-4907-943D-161A485295D3}" sibTransId="{E96F6291-B488-4AF0-A18C-739727B653A6}"/>
    <dgm:cxn modelId="{18F11B8C-63CA-4A9C-B5AA-A9E5380FD1CF}" type="presOf" srcId="{34464F96-3646-4907-943D-161A485295D3}" destId="{DFDA7609-457F-40EC-9E05-0406AFBE5919}" srcOrd="0" destOrd="0" presId="urn:microsoft.com/office/officeart/2005/8/layout/orgChart1"/>
    <dgm:cxn modelId="{7162B68E-BC12-449C-AFFD-D24DA73C4DA4}" type="presOf" srcId="{788DAF3E-4DD8-45EF-BE44-EFDD5662D287}" destId="{4B2E94E2-0B56-481B-9FE1-604B4DC5562F}" srcOrd="1" destOrd="0" presId="urn:microsoft.com/office/officeart/2005/8/layout/orgChart1"/>
    <dgm:cxn modelId="{61C52C9B-EA91-424A-941A-9491B89310E3}" type="presOf" srcId="{4FD5189E-C53D-4DAE-884B-1C254936011B}" destId="{32C9138E-73AD-401C-90D6-1E15B430695E}" srcOrd="0" destOrd="0" presId="urn:microsoft.com/office/officeart/2005/8/layout/orgChart1"/>
    <dgm:cxn modelId="{6BEC84AF-06F6-490D-800C-95A6AA11E269}" type="presOf" srcId="{450143AD-3CFE-4E4C-81BB-5A81F650A95C}" destId="{C79C27B8-A16C-4DA5-918B-EEC4D9F1687A}" srcOrd="0" destOrd="0" presId="urn:microsoft.com/office/officeart/2005/8/layout/orgChart1"/>
    <dgm:cxn modelId="{FCDDEDC5-0257-4EB9-B54E-E4003303773B}" type="presOf" srcId="{48207947-9225-416B-894C-F6DBFDAFB039}" destId="{B3A884A0-1DD2-4A50-B476-D5B7986BCDB4}" srcOrd="0" destOrd="0" presId="urn:microsoft.com/office/officeart/2005/8/layout/orgChart1"/>
    <dgm:cxn modelId="{9A2653C7-6EAE-4540-9875-37FACD93E33C}" type="presOf" srcId="{E61B4835-6D37-4F3B-B2CB-92B9C7D1078E}" destId="{88C6E3AA-5E67-4263-A2C5-BDC5F2704068}" srcOrd="0" destOrd="0" presId="urn:microsoft.com/office/officeart/2005/8/layout/orgChart1"/>
    <dgm:cxn modelId="{10C8D5DA-FE82-43A0-85F6-57ACF2169470}" srcId="{450143AD-3CFE-4E4C-81BB-5A81F650A95C}" destId="{255D45F7-603B-4379-893C-E0E6610B7BDC}" srcOrd="3" destOrd="0" parTransId="{7E90CAA9-D15F-4C0F-B859-564C0C556CA1}" sibTransId="{EDF8707B-9E4F-40CE-B906-EF93F4753F22}"/>
    <dgm:cxn modelId="{E44AA1DB-0CB1-4589-B8C8-C6202F9A11A7}" type="presOf" srcId="{364B6D45-A820-460B-95DE-D94B03BD30B8}" destId="{736D50A7-F57C-4BDD-902A-06DC24A1DA67}" srcOrd="0" destOrd="0" presId="urn:microsoft.com/office/officeart/2005/8/layout/orgChart1"/>
    <dgm:cxn modelId="{41AC61E1-8176-4911-840D-C3D84D464DA0}" type="presOf" srcId="{75B59024-56B6-4875-94A6-566B9CEE6C04}" destId="{2C2C792F-15D9-4524-A5D5-0630F4F5BCB1}" srcOrd="0" destOrd="0" presId="urn:microsoft.com/office/officeart/2005/8/layout/orgChart1"/>
    <dgm:cxn modelId="{7DDBB8EC-C3B1-4DE2-9B9A-EB16EC867C89}" type="presOf" srcId="{255D45F7-603B-4379-893C-E0E6610B7BDC}" destId="{4EE266CA-CCFF-499D-BE49-E6955C3BF901}" srcOrd="1" destOrd="0" presId="urn:microsoft.com/office/officeart/2005/8/layout/orgChart1"/>
    <dgm:cxn modelId="{54D968FB-D428-499F-BAE1-30278A945F12}" type="presOf" srcId="{7E90CAA9-D15F-4C0F-B859-564C0C556CA1}" destId="{DE7EBF73-C6B7-4F8C-9173-A297ADCDB7D1}" srcOrd="0" destOrd="0" presId="urn:microsoft.com/office/officeart/2005/8/layout/orgChart1"/>
    <dgm:cxn modelId="{A1FF03FD-4F17-49EF-859F-9776AB78273B}" type="presOf" srcId="{450143AD-3CFE-4E4C-81BB-5A81F650A95C}" destId="{97DE9762-3754-48C3-890F-AB37AF038925}" srcOrd="1" destOrd="0" presId="urn:microsoft.com/office/officeart/2005/8/layout/orgChart1"/>
    <dgm:cxn modelId="{176122C6-5CC0-4AF7-B7E0-94D265E65288}" type="presParOf" srcId="{2C2C792F-15D9-4524-A5D5-0630F4F5BCB1}" destId="{E048E972-FD08-43C7-B076-2023F57A6D40}" srcOrd="0" destOrd="0" presId="urn:microsoft.com/office/officeart/2005/8/layout/orgChart1"/>
    <dgm:cxn modelId="{B10A4612-E280-42B5-B57C-93F93EB08C6D}" type="presParOf" srcId="{E048E972-FD08-43C7-B076-2023F57A6D40}" destId="{C8EF1713-D823-44E7-B53E-CB16A5E98F0B}" srcOrd="0" destOrd="0" presId="urn:microsoft.com/office/officeart/2005/8/layout/orgChart1"/>
    <dgm:cxn modelId="{45B7C259-112D-4172-8FDD-7B4A298F337C}" type="presParOf" srcId="{C8EF1713-D823-44E7-B53E-CB16A5E98F0B}" destId="{C79C27B8-A16C-4DA5-918B-EEC4D9F1687A}" srcOrd="0" destOrd="0" presId="urn:microsoft.com/office/officeart/2005/8/layout/orgChart1"/>
    <dgm:cxn modelId="{25409E5F-A990-42DC-8E76-F94975F7D379}" type="presParOf" srcId="{C8EF1713-D823-44E7-B53E-CB16A5E98F0B}" destId="{97DE9762-3754-48C3-890F-AB37AF038925}" srcOrd="1" destOrd="0" presId="urn:microsoft.com/office/officeart/2005/8/layout/orgChart1"/>
    <dgm:cxn modelId="{8205A511-29C4-4C73-AD7F-33D35363FB77}" type="presParOf" srcId="{E048E972-FD08-43C7-B076-2023F57A6D40}" destId="{2B9E9E8C-2A43-4B5B-B453-2868C14A9DB4}" srcOrd="1" destOrd="0" presId="urn:microsoft.com/office/officeart/2005/8/layout/orgChart1"/>
    <dgm:cxn modelId="{FA3745E4-4C3F-4668-BA9E-8C453ABFA692}" type="presParOf" srcId="{2B9E9E8C-2A43-4B5B-B453-2868C14A9DB4}" destId="{88C6E3AA-5E67-4263-A2C5-BDC5F2704068}" srcOrd="0" destOrd="0" presId="urn:microsoft.com/office/officeart/2005/8/layout/orgChart1"/>
    <dgm:cxn modelId="{3B4EDC7B-58C9-4DED-820A-5C28472F72A8}" type="presParOf" srcId="{2B9E9E8C-2A43-4B5B-B453-2868C14A9DB4}" destId="{D466792D-B47F-4ACC-ACBC-0BC44C3C457B}" srcOrd="1" destOrd="0" presId="urn:microsoft.com/office/officeart/2005/8/layout/orgChart1"/>
    <dgm:cxn modelId="{68B10D9D-AD9C-4339-8A78-5E593A40C859}" type="presParOf" srcId="{D466792D-B47F-4ACC-ACBC-0BC44C3C457B}" destId="{4D354954-73EB-40C4-B4BB-A269C01E1AA1}" srcOrd="0" destOrd="0" presId="urn:microsoft.com/office/officeart/2005/8/layout/orgChart1"/>
    <dgm:cxn modelId="{23CAC2B3-EC5E-4A39-9136-ABA5A0CE6803}" type="presParOf" srcId="{4D354954-73EB-40C4-B4BB-A269C01E1AA1}" destId="{89582116-06CA-487E-BE73-AE88FE93E041}" srcOrd="0" destOrd="0" presId="urn:microsoft.com/office/officeart/2005/8/layout/orgChart1"/>
    <dgm:cxn modelId="{A16E630A-19EC-45D3-9176-FA2571427508}" type="presParOf" srcId="{4D354954-73EB-40C4-B4BB-A269C01E1AA1}" destId="{4B2E94E2-0B56-481B-9FE1-604B4DC5562F}" srcOrd="1" destOrd="0" presId="urn:microsoft.com/office/officeart/2005/8/layout/orgChart1"/>
    <dgm:cxn modelId="{83130E60-55A7-4419-9E41-43FBDB24B73D}" type="presParOf" srcId="{D466792D-B47F-4ACC-ACBC-0BC44C3C457B}" destId="{A72B0CC3-FEBA-4D63-A6A1-40918C3493DA}" srcOrd="1" destOrd="0" presId="urn:microsoft.com/office/officeart/2005/8/layout/orgChart1"/>
    <dgm:cxn modelId="{32E9B295-4613-448A-B4B4-912CD15171D0}" type="presParOf" srcId="{D466792D-B47F-4ACC-ACBC-0BC44C3C457B}" destId="{DF4AA52B-AE22-497D-B28D-3DBCE5DED1DD}" srcOrd="2" destOrd="0" presId="urn:microsoft.com/office/officeart/2005/8/layout/orgChart1"/>
    <dgm:cxn modelId="{9939D090-0437-4414-8A3C-463DFABFF2E5}" type="presParOf" srcId="{2B9E9E8C-2A43-4B5B-B453-2868C14A9DB4}" destId="{32C9138E-73AD-401C-90D6-1E15B430695E}" srcOrd="2" destOrd="0" presId="urn:microsoft.com/office/officeart/2005/8/layout/orgChart1"/>
    <dgm:cxn modelId="{B4CB0718-B2EC-4C61-9264-ACBF4F29913A}" type="presParOf" srcId="{2B9E9E8C-2A43-4B5B-B453-2868C14A9DB4}" destId="{35854D55-5A19-4747-844D-F7460636402F}" srcOrd="3" destOrd="0" presId="urn:microsoft.com/office/officeart/2005/8/layout/orgChart1"/>
    <dgm:cxn modelId="{862AB94F-E20F-41CB-B2FD-2FE569AFD487}" type="presParOf" srcId="{35854D55-5A19-4747-844D-F7460636402F}" destId="{C5B3B383-29CC-401D-8787-4D2055471B3A}" srcOrd="0" destOrd="0" presId="urn:microsoft.com/office/officeart/2005/8/layout/orgChart1"/>
    <dgm:cxn modelId="{9C1C4AAB-8AEA-4449-8DEB-9FC5D12CC55B}" type="presParOf" srcId="{C5B3B383-29CC-401D-8787-4D2055471B3A}" destId="{736D50A7-F57C-4BDD-902A-06DC24A1DA67}" srcOrd="0" destOrd="0" presId="urn:microsoft.com/office/officeart/2005/8/layout/orgChart1"/>
    <dgm:cxn modelId="{9331EB15-62AC-4A01-A50A-4503DDA2AC28}" type="presParOf" srcId="{C5B3B383-29CC-401D-8787-4D2055471B3A}" destId="{85E7AACE-FA18-4E35-AF83-BD0163B699D2}" srcOrd="1" destOrd="0" presId="urn:microsoft.com/office/officeart/2005/8/layout/orgChart1"/>
    <dgm:cxn modelId="{9B4321A8-5891-4BB6-A212-6D400E43275C}" type="presParOf" srcId="{35854D55-5A19-4747-844D-F7460636402F}" destId="{4B4AA228-CF95-4380-A8A9-F0E58AB4A9C4}" srcOrd="1" destOrd="0" presId="urn:microsoft.com/office/officeart/2005/8/layout/orgChart1"/>
    <dgm:cxn modelId="{6AF515D2-3FAE-4E24-9273-2A86A3F2E6A8}" type="presParOf" srcId="{35854D55-5A19-4747-844D-F7460636402F}" destId="{F130DB9C-B562-406C-992F-6835325EFBCB}" srcOrd="2" destOrd="0" presId="urn:microsoft.com/office/officeart/2005/8/layout/orgChart1"/>
    <dgm:cxn modelId="{9CD99F25-3AF9-4F6D-A38C-D1776B11A04F}" type="presParOf" srcId="{2B9E9E8C-2A43-4B5B-B453-2868C14A9DB4}" destId="{DFDA7609-457F-40EC-9E05-0406AFBE5919}" srcOrd="4" destOrd="0" presId="urn:microsoft.com/office/officeart/2005/8/layout/orgChart1"/>
    <dgm:cxn modelId="{1714DB2F-E459-4ECD-A7C8-3C4E43423EFB}" type="presParOf" srcId="{2B9E9E8C-2A43-4B5B-B453-2868C14A9DB4}" destId="{141288B2-7488-48E1-958A-D45A4543E64D}" srcOrd="5" destOrd="0" presId="urn:microsoft.com/office/officeart/2005/8/layout/orgChart1"/>
    <dgm:cxn modelId="{B164FCEC-14A2-4FD5-B2D5-155098FF6729}" type="presParOf" srcId="{141288B2-7488-48E1-958A-D45A4543E64D}" destId="{70196E53-E28B-4722-926A-8B7945469E99}" srcOrd="0" destOrd="0" presId="urn:microsoft.com/office/officeart/2005/8/layout/orgChart1"/>
    <dgm:cxn modelId="{90C1A3C1-8C1A-46C5-B0A9-BDBADB66CAE7}" type="presParOf" srcId="{70196E53-E28B-4722-926A-8B7945469E99}" destId="{C44FD2B0-DEC2-4560-B78B-4D9C3CB7B256}" srcOrd="0" destOrd="0" presId="urn:microsoft.com/office/officeart/2005/8/layout/orgChart1"/>
    <dgm:cxn modelId="{2D854C08-E5AB-44F8-9057-8BAF3F352053}" type="presParOf" srcId="{70196E53-E28B-4722-926A-8B7945469E99}" destId="{09CB7BB3-B193-48C3-A4C2-45A6366E5780}" srcOrd="1" destOrd="0" presId="urn:microsoft.com/office/officeart/2005/8/layout/orgChart1"/>
    <dgm:cxn modelId="{2FEE4A4A-6CB5-4913-B28E-0BC670932BE1}" type="presParOf" srcId="{141288B2-7488-48E1-958A-D45A4543E64D}" destId="{4EFAEBE2-FF46-4423-8B72-33435264949B}" srcOrd="1" destOrd="0" presId="urn:microsoft.com/office/officeart/2005/8/layout/orgChart1"/>
    <dgm:cxn modelId="{72876B72-D320-4062-BBAD-DF50CE74B59C}" type="presParOf" srcId="{141288B2-7488-48E1-958A-D45A4543E64D}" destId="{04BAAB8D-8705-40F8-910A-4C886A7B0037}" srcOrd="2" destOrd="0" presId="urn:microsoft.com/office/officeart/2005/8/layout/orgChart1"/>
    <dgm:cxn modelId="{97029713-C464-4105-863A-91040CE6744D}" type="presParOf" srcId="{2B9E9E8C-2A43-4B5B-B453-2868C14A9DB4}" destId="{DE7EBF73-C6B7-4F8C-9173-A297ADCDB7D1}" srcOrd="6" destOrd="0" presId="urn:microsoft.com/office/officeart/2005/8/layout/orgChart1"/>
    <dgm:cxn modelId="{DA50BD03-270D-40AF-9E6C-317EC79558BA}" type="presParOf" srcId="{2B9E9E8C-2A43-4B5B-B453-2868C14A9DB4}" destId="{50538840-5759-4864-9F18-B6DA35307A70}" srcOrd="7" destOrd="0" presId="urn:microsoft.com/office/officeart/2005/8/layout/orgChart1"/>
    <dgm:cxn modelId="{006A2140-797A-402E-9923-478B58717B37}" type="presParOf" srcId="{50538840-5759-4864-9F18-B6DA35307A70}" destId="{4E3E0AA9-E4CA-4A10-9623-98AE90008C3A}" srcOrd="0" destOrd="0" presId="urn:microsoft.com/office/officeart/2005/8/layout/orgChart1"/>
    <dgm:cxn modelId="{70636445-0800-481A-B9BA-60ECDD741383}" type="presParOf" srcId="{4E3E0AA9-E4CA-4A10-9623-98AE90008C3A}" destId="{579A9B95-1243-4E8B-ABD2-DAE15019CE6A}" srcOrd="0" destOrd="0" presId="urn:microsoft.com/office/officeart/2005/8/layout/orgChart1"/>
    <dgm:cxn modelId="{C24C810C-DF1B-4A3F-867A-3E6298BD3769}" type="presParOf" srcId="{4E3E0AA9-E4CA-4A10-9623-98AE90008C3A}" destId="{4EE266CA-CCFF-499D-BE49-E6955C3BF901}" srcOrd="1" destOrd="0" presId="urn:microsoft.com/office/officeart/2005/8/layout/orgChart1"/>
    <dgm:cxn modelId="{09176C8C-0CF3-4358-A1D7-1BA7EBEF1557}" type="presParOf" srcId="{50538840-5759-4864-9F18-B6DA35307A70}" destId="{D094ECAF-2801-45BF-A57B-C4C8D99F177F}" srcOrd="1" destOrd="0" presId="urn:microsoft.com/office/officeart/2005/8/layout/orgChart1"/>
    <dgm:cxn modelId="{1DB53D68-94C9-4E75-94CC-901F76C94EB6}" type="presParOf" srcId="{50538840-5759-4864-9F18-B6DA35307A70}" destId="{A9EBE6B5-5018-4A3A-BE41-E2457CEADD06}" srcOrd="2" destOrd="0" presId="urn:microsoft.com/office/officeart/2005/8/layout/orgChart1"/>
    <dgm:cxn modelId="{770C61B0-A818-4B0B-B72B-1F76219A3A29}" type="presParOf" srcId="{2B9E9E8C-2A43-4B5B-B453-2868C14A9DB4}" destId="{09037D0D-A22C-4D08-8477-F383BDE87C8E}" srcOrd="8" destOrd="0" presId="urn:microsoft.com/office/officeart/2005/8/layout/orgChart1"/>
    <dgm:cxn modelId="{BD03CC3E-656A-43B9-9858-F9BDDE077ED3}" type="presParOf" srcId="{2B9E9E8C-2A43-4B5B-B453-2868C14A9DB4}" destId="{F9141588-A877-4F81-B500-0C2F39ECCAD9}" srcOrd="9" destOrd="0" presId="urn:microsoft.com/office/officeart/2005/8/layout/orgChart1"/>
    <dgm:cxn modelId="{359E0C6C-298D-4B2C-A7C8-38AEAA17206E}" type="presParOf" srcId="{F9141588-A877-4F81-B500-0C2F39ECCAD9}" destId="{DD9DE46C-4E92-414B-BFFC-9C0C2CFDE487}" srcOrd="0" destOrd="0" presId="urn:microsoft.com/office/officeart/2005/8/layout/orgChart1"/>
    <dgm:cxn modelId="{3915815F-C517-479D-8E0B-B7A9CF0BC213}" type="presParOf" srcId="{DD9DE46C-4E92-414B-BFFC-9C0C2CFDE487}" destId="{B3A884A0-1DD2-4A50-B476-D5B7986BCDB4}" srcOrd="0" destOrd="0" presId="urn:microsoft.com/office/officeart/2005/8/layout/orgChart1"/>
    <dgm:cxn modelId="{7D4EAA43-6A19-4085-9138-6FC57C88AB84}" type="presParOf" srcId="{DD9DE46C-4E92-414B-BFFC-9C0C2CFDE487}" destId="{738C2A70-3D4F-4DF0-9E27-52F0BFDF4433}" srcOrd="1" destOrd="0" presId="urn:microsoft.com/office/officeart/2005/8/layout/orgChart1"/>
    <dgm:cxn modelId="{9E82983C-CA42-48A8-BBD5-BF1FE57E0F33}" type="presParOf" srcId="{F9141588-A877-4F81-B500-0C2F39ECCAD9}" destId="{B632333B-9FD1-49CA-81B5-59A2427F0288}" srcOrd="1" destOrd="0" presId="urn:microsoft.com/office/officeart/2005/8/layout/orgChart1"/>
    <dgm:cxn modelId="{DA531802-5B0C-459A-A07E-EABE1AD59059}" type="presParOf" srcId="{F9141588-A877-4F81-B500-0C2F39ECCAD9}" destId="{82D7306A-0AAB-4DE5-9B15-1CCA91CFE159}" srcOrd="2" destOrd="0" presId="urn:microsoft.com/office/officeart/2005/8/layout/orgChart1"/>
    <dgm:cxn modelId="{40E95DF7-80E2-4C37-A589-DBB8EE421A2B}" type="presParOf" srcId="{E048E972-FD08-43C7-B076-2023F57A6D40}" destId="{725591AA-D0C7-4FFA-8FF3-AFE6309F4E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110D77-290D-4437-94EB-29E8F378CCC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FFD7B7B-2460-4564-97BD-12798D6E303A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b="1" dirty="0"/>
            <a:t>Contractile Mechanism</a:t>
          </a:r>
          <a:endParaRPr lang="en-IN" b="1" dirty="0"/>
        </a:p>
      </dgm:t>
    </dgm:pt>
    <dgm:pt modelId="{5450AB37-539A-4102-A7B6-233A33F0D29F}" type="parTrans" cxnId="{A12DE11F-95E3-4536-B534-BFF1129BC41A}">
      <dgm:prSet/>
      <dgm:spPr/>
      <dgm:t>
        <a:bodyPr/>
        <a:lstStyle/>
        <a:p>
          <a:endParaRPr lang="en-IN"/>
        </a:p>
      </dgm:t>
    </dgm:pt>
    <dgm:pt modelId="{8480C225-F27E-4B23-8304-5543AC324260}" type="sibTrans" cxnId="{A12DE11F-95E3-4536-B534-BFF1129BC41A}">
      <dgm:prSet/>
      <dgm:spPr/>
      <dgm:t>
        <a:bodyPr/>
        <a:lstStyle/>
        <a:p>
          <a:endParaRPr lang="en-IN"/>
        </a:p>
      </dgm:t>
    </dgm:pt>
    <dgm:pt modelId="{C5594B57-2345-46FC-AAEE-D3217CDA2D1F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b="1" dirty="0">
              <a:solidFill>
                <a:srgbClr val="C00000"/>
              </a:solidFill>
            </a:rPr>
            <a:t>Excitation-Contraction Coupling</a:t>
          </a:r>
          <a:r>
            <a:rPr lang="en-GB" dirty="0">
              <a:solidFill>
                <a:srgbClr val="C00000"/>
              </a:solidFill>
            </a:rPr>
            <a:t>:</a:t>
          </a:r>
          <a:r>
            <a:rPr lang="en-GB" dirty="0"/>
            <a:t>Link between electrical excitation and muscle contraction.</a:t>
          </a:r>
          <a:endParaRPr lang="en-IN" dirty="0"/>
        </a:p>
      </dgm:t>
    </dgm:pt>
    <dgm:pt modelId="{A1F095D2-5392-4B1A-B605-FB685179853C}" type="sibTrans" cxnId="{06DF6765-8EFB-4015-AFBC-050D79CD9E3A}">
      <dgm:prSet/>
      <dgm:spPr/>
      <dgm:t>
        <a:bodyPr/>
        <a:lstStyle/>
        <a:p>
          <a:endParaRPr lang="en-IN"/>
        </a:p>
      </dgm:t>
    </dgm:pt>
    <dgm:pt modelId="{9CAA9456-A85D-41C1-9A64-A044A53036B8}" type="parTrans" cxnId="{06DF6765-8EFB-4015-AFBC-050D79CD9E3A}">
      <dgm:prSet/>
      <dgm:spPr/>
      <dgm:t>
        <a:bodyPr/>
        <a:lstStyle/>
        <a:p>
          <a:endParaRPr lang="en-IN"/>
        </a:p>
      </dgm:t>
    </dgm:pt>
    <dgm:pt modelId="{54A95362-FDF7-48DF-9B64-048F16707BDD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GB" b="1" dirty="0">
              <a:solidFill>
                <a:srgbClr val="FF0000"/>
              </a:solidFill>
            </a:rPr>
            <a:t>Neuro-Muscular Transmission</a:t>
          </a:r>
          <a:r>
            <a:rPr lang="en-GB" dirty="0">
              <a:solidFill>
                <a:srgbClr val="FF0000"/>
              </a:solidFill>
            </a:rPr>
            <a:t>:</a:t>
          </a:r>
          <a:r>
            <a:rPr lang="en-GB" dirty="0"/>
            <a:t>Nerve impulse stimulates muscle contraction via neurotransmitter release (e.g., acetylcholine).</a:t>
          </a:r>
          <a:endParaRPr lang="en-IN" dirty="0"/>
        </a:p>
      </dgm:t>
    </dgm:pt>
    <dgm:pt modelId="{0B691F32-77E8-4850-A25A-94547A11F72B}" type="sibTrans" cxnId="{B1948D4E-0AEF-4B34-A592-31DA5DF439FC}">
      <dgm:prSet/>
      <dgm:spPr/>
      <dgm:t>
        <a:bodyPr/>
        <a:lstStyle/>
        <a:p>
          <a:endParaRPr lang="en-IN"/>
        </a:p>
      </dgm:t>
    </dgm:pt>
    <dgm:pt modelId="{F50306FF-B60E-4FED-B7CF-682709FBB1C0}" type="parTrans" cxnId="{B1948D4E-0AEF-4B34-A592-31DA5DF439FC}">
      <dgm:prSet/>
      <dgm:spPr/>
      <dgm:t>
        <a:bodyPr/>
        <a:lstStyle/>
        <a:p>
          <a:endParaRPr lang="en-IN"/>
        </a:p>
      </dgm:t>
    </dgm:pt>
    <dgm:pt modelId="{6FFFA43A-8388-4BAD-895E-7DF5833FCD20}" type="pres">
      <dgm:prSet presAssocID="{E0110D77-290D-4437-94EB-29E8F378CCC7}" presName="linearFlow" presStyleCnt="0">
        <dgm:presLayoutVars>
          <dgm:dir/>
          <dgm:animLvl val="lvl"/>
          <dgm:resizeHandles val="exact"/>
        </dgm:presLayoutVars>
      </dgm:prSet>
      <dgm:spPr/>
    </dgm:pt>
    <dgm:pt modelId="{9DEEB8B4-4610-4920-BD29-AFE8FD58BE15}" type="pres">
      <dgm:prSet presAssocID="{7FFD7B7B-2460-4564-97BD-12798D6E303A}" presName="composite" presStyleCnt="0"/>
      <dgm:spPr/>
    </dgm:pt>
    <dgm:pt modelId="{F40D885F-5FC8-40D5-8371-24735AD3E1E9}" type="pres">
      <dgm:prSet presAssocID="{7FFD7B7B-2460-4564-97BD-12798D6E303A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21651CC-C85B-404D-BF9A-5DE586AA8059}" type="pres">
      <dgm:prSet presAssocID="{7FFD7B7B-2460-4564-97BD-12798D6E303A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2DE11F-95E3-4536-B534-BFF1129BC41A}" srcId="{E0110D77-290D-4437-94EB-29E8F378CCC7}" destId="{7FFD7B7B-2460-4564-97BD-12798D6E303A}" srcOrd="0" destOrd="0" parTransId="{5450AB37-539A-4102-A7B6-233A33F0D29F}" sibTransId="{8480C225-F27E-4B23-8304-5543AC324260}"/>
    <dgm:cxn modelId="{A795BB5B-1CEE-49F1-A443-0123020317CF}" type="presOf" srcId="{7FFD7B7B-2460-4564-97BD-12798D6E303A}" destId="{F40D885F-5FC8-40D5-8371-24735AD3E1E9}" srcOrd="0" destOrd="0" presId="urn:microsoft.com/office/officeart/2005/8/layout/chevron2"/>
    <dgm:cxn modelId="{06DF6765-8EFB-4015-AFBC-050D79CD9E3A}" srcId="{7FFD7B7B-2460-4564-97BD-12798D6E303A}" destId="{C5594B57-2345-46FC-AAEE-D3217CDA2D1F}" srcOrd="0" destOrd="0" parTransId="{9CAA9456-A85D-41C1-9A64-A044A53036B8}" sibTransId="{A1F095D2-5392-4B1A-B605-FB685179853C}"/>
    <dgm:cxn modelId="{B1948D4E-0AEF-4B34-A592-31DA5DF439FC}" srcId="{7FFD7B7B-2460-4564-97BD-12798D6E303A}" destId="{54A95362-FDF7-48DF-9B64-048F16707BDD}" srcOrd="1" destOrd="0" parTransId="{F50306FF-B60E-4FED-B7CF-682709FBB1C0}" sibTransId="{0B691F32-77E8-4850-A25A-94547A11F72B}"/>
    <dgm:cxn modelId="{F95BA9A2-6303-4BC5-87D6-856E8E95B7B9}" type="presOf" srcId="{C5594B57-2345-46FC-AAEE-D3217CDA2D1F}" destId="{021651CC-C85B-404D-BF9A-5DE586AA8059}" srcOrd="0" destOrd="0" presId="urn:microsoft.com/office/officeart/2005/8/layout/chevron2"/>
    <dgm:cxn modelId="{8AFDDDF4-5E55-4DFC-A5CB-32924D7B8AC5}" type="presOf" srcId="{E0110D77-290D-4437-94EB-29E8F378CCC7}" destId="{6FFFA43A-8388-4BAD-895E-7DF5833FCD20}" srcOrd="0" destOrd="0" presId="urn:microsoft.com/office/officeart/2005/8/layout/chevron2"/>
    <dgm:cxn modelId="{DAAD4FFD-F4E1-4009-862E-B44532B7692F}" type="presOf" srcId="{54A95362-FDF7-48DF-9B64-048F16707BDD}" destId="{021651CC-C85B-404D-BF9A-5DE586AA8059}" srcOrd="0" destOrd="1" presId="urn:microsoft.com/office/officeart/2005/8/layout/chevron2"/>
    <dgm:cxn modelId="{FC54F29B-991E-46AB-BC32-3A586C6F0A8C}" type="presParOf" srcId="{6FFFA43A-8388-4BAD-895E-7DF5833FCD20}" destId="{9DEEB8B4-4610-4920-BD29-AFE8FD58BE15}" srcOrd="0" destOrd="0" presId="urn:microsoft.com/office/officeart/2005/8/layout/chevron2"/>
    <dgm:cxn modelId="{0FD50F2E-5319-4C60-966D-1B09450992D7}" type="presParOf" srcId="{9DEEB8B4-4610-4920-BD29-AFE8FD58BE15}" destId="{F40D885F-5FC8-40D5-8371-24735AD3E1E9}" srcOrd="0" destOrd="0" presId="urn:microsoft.com/office/officeart/2005/8/layout/chevron2"/>
    <dgm:cxn modelId="{C00E7DBB-BC3C-4504-954E-AE23C0086789}" type="presParOf" srcId="{9DEEB8B4-4610-4920-BD29-AFE8FD58BE15}" destId="{021651CC-C85B-404D-BF9A-5DE586AA805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807A7B-8006-4FC9-8D71-A2AFF125A40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7EDDCAF-043E-4F7D-9372-E37CF0625657}">
      <dgm:prSet phldrT="[Text]" custT="1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Major Functional Systems</a:t>
          </a:r>
          <a:endParaRPr lang="en-IN" sz="2400" b="1" dirty="0">
            <a:solidFill>
              <a:schemeClr val="tx1"/>
            </a:solidFill>
          </a:endParaRPr>
        </a:p>
      </dgm:t>
    </dgm:pt>
    <dgm:pt modelId="{628290DE-531A-4B19-8C73-54C428983849}" type="parTrans" cxnId="{8A508E9A-D0C9-49F9-8838-34C74C15DDA8}">
      <dgm:prSet/>
      <dgm:spPr/>
      <dgm:t>
        <a:bodyPr/>
        <a:lstStyle/>
        <a:p>
          <a:endParaRPr lang="en-IN" sz="1800"/>
        </a:p>
      </dgm:t>
    </dgm:pt>
    <dgm:pt modelId="{42D8BEAE-8BFA-4216-9CE1-EA580F717F75}" type="sibTrans" cxnId="{8A508E9A-D0C9-49F9-8838-34C74C15DDA8}">
      <dgm:prSet/>
      <dgm:spPr/>
      <dgm:t>
        <a:bodyPr/>
        <a:lstStyle/>
        <a:p>
          <a:endParaRPr lang="en-IN" sz="1800"/>
        </a:p>
      </dgm:t>
    </dgm:pt>
    <dgm:pt modelId="{C9425BE7-1736-4932-A463-1FFCF3AEB92F}">
      <dgm:prSet custT="1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Sensory System:</a:t>
          </a:r>
          <a:r>
            <a:rPr lang="en-GB" sz="2000" dirty="0">
              <a:solidFill>
                <a:schemeClr val="tx1"/>
              </a:solidFill>
            </a:rPr>
            <a:t>Processes sensory information.</a:t>
          </a:r>
          <a:endParaRPr lang="en-IN" sz="2000" dirty="0">
            <a:solidFill>
              <a:schemeClr val="tx1"/>
            </a:solidFill>
          </a:endParaRPr>
        </a:p>
      </dgm:t>
    </dgm:pt>
    <dgm:pt modelId="{5B27398E-4D83-4420-AB75-5DF58B63CCD2}" type="parTrans" cxnId="{0E680F3C-68C4-4AF9-BD1A-1870E7860313}">
      <dgm:prSet/>
      <dgm:spPr/>
      <dgm:t>
        <a:bodyPr/>
        <a:lstStyle/>
        <a:p>
          <a:endParaRPr lang="en-IN" sz="1800"/>
        </a:p>
      </dgm:t>
    </dgm:pt>
    <dgm:pt modelId="{671D1293-950A-47D8-A331-9746C02ECC22}" type="sibTrans" cxnId="{0E680F3C-68C4-4AF9-BD1A-1870E7860313}">
      <dgm:prSet/>
      <dgm:spPr/>
      <dgm:t>
        <a:bodyPr/>
        <a:lstStyle/>
        <a:p>
          <a:endParaRPr lang="en-IN" sz="1800"/>
        </a:p>
      </dgm:t>
    </dgm:pt>
    <dgm:pt modelId="{6030AD3F-B772-43E9-9E72-3CCFBA2B68F2}">
      <dgm:prSet custT="1"/>
      <dgm:spPr>
        <a:gradFill flip="none" rotWithShape="0">
          <a:gsLst>
            <a:gs pos="0">
              <a:srgbClr val="B5D834">
                <a:tint val="66000"/>
                <a:satMod val="160000"/>
              </a:srgbClr>
            </a:gs>
            <a:gs pos="50000">
              <a:srgbClr val="B5D834">
                <a:tint val="44500"/>
                <a:satMod val="160000"/>
              </a:srgbClr>
            </a:gs>
            <a:gs pos="100000">
              <a:srgbClr val="B5D834">
                <a:tint val="23500"/>
                <a:satMod val="160000"/>
              </a:srgbClr>
            </a:gs>
          </a:gsLst>
          <a:lin ang="18900000" scaled="1"/>
          <a:tileRect/>
        </a:gradFill>
      </dgm:spPr>
      <dgm:t>
        <a:bodyPr/>
        <a:lstStyle/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Consciousness:</a:t>
          </a:r>
          <a:r>
            <a:rPr lang="en-GB" sz="2000" dirty="0">
              <a:solidFill>
                <a:schemeClr val="tx1"/>
              </a:solidFill>
            </a:rPr>
            <a:t>Awareness of self and surroundings.</a:t>
          </a:r>
          <a:endParaRPr lang="en-IN" sz="2000" dirty="0">
            <a:solidFill>
              <a:schemeClr val="tx1"/>
            </a:solidFill>
          </a:endParaRPr>
        </a:p>
      </dgm:t>
    </dgm:pt>
    <dgm:pt modelId="{4B7D4E9E-C412-4D11-841D-D28249D1F8CA}" type="parTrans" cxnId="{119F9ABA-1DB7-4ABD-BB06-8E483A1E86F7}">
      <dgm:prSet/>
      <dgm:spPr/>
      <dgm:t>
        <a:bodyPr/>
        <a:lstStyle/>
        <a:p>
          <a:endParaRPr lang="en-IN" sz="1800"/>
        </a:p>
      </dgm:t>
    </dgm:pt>
    <dgm:pt modelId="{98EC569E-07B9-4186-B702-961F7F2F7BF1}" type="sibTrans" cxnId="{119F9ABA-1DB7-4ABD-BB06-8E483A1E86F7}">
      <dgm:prSet/>
      <dgm:spPr/>
      <dgm:t>
        <a:bodyPr/>
        <a:lstStyle/>
        <a:p>
          <a:endParaRPr lang="en-IN" sz="1800"/>
        </a:p>
      </dgm:t>
    </dgm:pt>
    <dgm:pt modelId="{91323644-7893-4839-9BF8-7CE39756714E}">
      <dgm:prSet custT="1"/>
      <dgm:spPr>
        <a:gradFill flip="none" rotWithShape="0">
          <a:gsLst>
            <a:gs pos="0">
              <a:srgbClr val="D339C8">
                <a:tint val="66000"/>
                <a:satMod val="160000"/>
              </a:srgbClr>
            </a:gs>
            <a:gs pos="50000">
              <a:srgbClr val="D339C8">
                <a:tint val="44500"/>
                <a:satMod val="160000"/>
              </a:srgbClr>
            </a:gs>
            <a:gs pos="100000">
              <a:srgbClr val="D339C8">
                <a:tint val="23500"/>
                <a:satMod val="160000"/>
              </a:srgbClr>
            </a:gs>
          </a:gsLst>
          <a:lin ang="18900000" scaled="1"/>
          <a:tileRect/>
        </a:gradFill>
      </dgm:spPr>
      <dgm:t>
        <a:bodyPr/>
        <a:lstStyle/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Emotion:</a:t>
          </a:r>
        </a:p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dirty="0"/>
            <a:t/>
          </a:r>
          <a:r>
            <a:rPr lang="en-GB" sz="2000" dirty="0">
              <a:solidFill>
                <a:schemeClr val="tx1"/>
              </a:solidFill>
            </a:rPr>
            <a:t>Regulation of emotional responses.</a:t>
          </a:r>
          <a:endParaRPr lang="en-IN" sz="2000" dirty="0">
            <a:solidFill>
              <a:schemeClr val="tx1"/>
            </a:solidFill>
          </a:endParaRPr>
        </a:p>
      </dgm:t>
    </dgm:pt>
    <dgm:pt modelId="{E9F004C7-6DF7-4C07-9A5A-FBE58382BC3F}" type="parTrans" cxnId="{8DD43925-C91E-452E-8BC0-06E5B4178DD7}">
      <dgm:prSet/>
      <dgm:spPr/>
      <dgm:t>
        <a:bodyPr/>
        <a:lstStyle/>
        <a:p>
          <a:endParaRPr lang="en-IN" sz="1800"/>
        </a:p>
      </dgm:t>
    </dgm:pt>
    <dgm:pt modelId="{FE3ED24D-F966-411D-A399-41C6F7EFDA05}" type="sibTrans" cxnId="{8DD43925-C91E-452E-8BC0-06E5B4178DD7}">
      <dgm:prSet/>
      <dgm:spPr/>
      <dgm:t>
        <a:bodyPr/>
        <a:lstStyle/>
        <a:p>
          <a:endParaRPr lang="en-IN" sz="1800"/>
        </a:p>
      </dgm:t>
    </dgm:pt>
    <dgm:pt modelId="{B01D5334-5D01-442C-96AA-0AB924ED9E5F}">
      <dgm:prSet custT="1"/>
      <dgm:spPr>
        <a:gradFill flip="none" rotWithShape="0">
          <a:gsLst>
            <a:gs pos="0">
              <a:srgbClr val="3E259B">
                <a:tint val="66000"/>
                <a:satMod val="160000"/>
              </a:srgbClr>
            </a:gs>
            <a:gs pos="50000">
              <a:srgbClr val="3E259B">
                <a:tint val="44500"/>
                <a:satMod val="160000"/>
              </a:srgbClr>
            </a:gs>
            <a:gs pos="100000">
              <a:srgbClr val="3E259B">
                <a:tint val="23500"/>
                <a:satMod val="160000"/>
              </a:srgbClr>
            </a:gs>
          </a:gsLst>
          <a:lin ang="18900000" scaled="1"/>
          <a:tileRect/>
        </a:gradFill>
      </dgm:spPr>
      <dgm:t>
        <a:bodyPr/>
        <a:lstStyle/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Motor Control:</a:t>
          </a:r>
          <a:r>
            <a:rPr lang="en-GB" sz="2000" dirty="0">
              <a:solidFill>
                <a:schemeClr val="tx1"/>
              </a:solidFill>
            </a:rPr>
            <a:t>Coordination of movement.</a:t>
          </a:r>
          <a:endParaRPr lang="en-IN" sz="2000" dirty="0">
            <a:solidFill>
              <a:schemeClr val="tx1"/>
            </a:solidFill>
          </a:endParaRPr>
        </a:p>
      </dgm:t>
    </dgm:pt>
    <dgm:pt modelId="{A972A9B5-4604-4027-8CEB-F6A583BD0D32}" type="parTrans" cxnId="{82F53EBB-ED40-45C2-9F86-7A0F922FA3F4}">
      <dgm:prSet/>
      <dgm:spPr/>
      <dgm:t>
        <a:bodyPr/>
        <a:lstStyle/>
        <a:p>
          <a:endParaRPr lang="en-IN" sz="1800"/>
        </a:p>
      </dgm:t>
    </dgm:pt>
    <dgm:pt modelId="{135207D1-1562-412A-8E02-378DCC094504}" type="sibTrans" cxnId="{82F53EBB-ED40-45C2-9F86-7A0F922FA3F4}">
      <dgm:prSet/>
      <dgm:spPr/>
      <dgm:t>
        <a:bodyPr/>
        <a:lstStyle/>
        <a:p>
          <a:endParaRPr lang="en-IN" sz="1800"/>
        </a:p>
      </dgm:t>
    </dgm:pt>
    <dgm:pt modelId="{0F4FAE1C-C150-4A70-AF0A-0BA1E1E6A7A8}">
      <dgm:prSet custT="1"/>
      <dgm:spPr>
        <a:gradFill flip="none" rotWithShape="0">
          <a:gsLst>
            <a:gs pos="0">
              <a:schemeClr val="accent3">
                <a:lumMod val="75000"/>
                <a:tint val="66000"/>
                <a:satMod val="160000"/>
              </a:schemeClr>
            </a:gs>
            <a:gs pos="50000">
              <a:schemeClr val="accent3">
                <a:lumMod val="75000"/>
                <a:tint val="44500"/>
                <a:satMod val="160000"/>
              </a:schemeClr>
            </a:gs>
            <a:gs pos="100000">
              <a:schemeClr val="accent3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pPr>
            <a:lnSpc>
              <a:spcPct val="10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chemeClr val="tx1"/>
              </a:solidFill>
            </a:rPr>
            <a:t>Visceral Control</a:t>
          </a:r>
          <a:r>
            <a:rPr lang="en-GB" sz="2000" dirty="0">
              <a:solidFill>
                <a:schemeClr val="tx1"/>
              </a:solidFill>
            </a:rPr>
            <a:t>: Regulation of internal organ functions.</a:t>
          </a:r>
          <a:endParaRPr lang="en-IN" sz="2000" dirty="0">
            <a:solidFill>
              <a:schemeClr val="tx1"/>
            </a:solidFill>
          </a:endParaRPr>
        </a:p>
      </dgm:t>
    </dgm:pt>
    <dgm:pt modelId="{BCE90187-FB4B-480E-8AAA-2D64BE15CB2C}" type="parTrans" cxnId="{FEC4D710-4DD8-4899-AAB0-98B8FA68B17A}">
      <dgm:prSet/>
      <dgm:spPr/>
      <dgm:t>
        <a:bodyPr/>
        <a:lstStyle/>
        <a:p>
          <a:endParaRPr lang="en-IN" sz="1800"/>
        </a:p>
      </dgm:t>
    </dgm:pt>
    <dgm:pt modelId="{25AFCC51-9160-4BF0-83F2-6FEFAE97A21A}" type="sibTrans" cxnId="{FEC4D710-4DD8-4899-AAB0-98B8FA68B17A}">
      <dgm:prSet/>
      <dgm:spPr/>
      <dgm:t>
        <a:bodyPr/>
        <a:lstStyle/>
        <a:p>
          <a:endParaRPr lang="en-IN" sz="1800"/>
        </a:p>
      </dgm:t>
    </dgm:pt>
    <dgm:pt modelId="{2C61EF0E-6A15-4EF0-BD7C-1D0274337DBC}" type="pres">
      <dgm:prSet presAssocID="{77807A7B-8006-4FC9-8D71-A2AFF125A4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3F52C8B-D24B-4F2B-89F4-77A9F7365698}" type="pres">
      <dgm:prSet presAssocID="{17EDDCAF-043E-4F7D-9372-E37CF0625657}" presName="hierRoot1" presStyleCnt="0">
        <dgm:presLayoutVars>
          <dgm:hierBranch val="init"/>
        </dgm:presLayoutVars>
      </dgm:prSet>
      <dgm:spPr/>
    </dgm:pt>
    <dgm:pt modelId="{6A00CCA0-FF8D-4FCB-AB84-A5A0404E25D7}" type="pres">
      <dgm:prSet presAssocID="{17EDDCAF-043E-4F7D-9372-E37CF0625657}" presName="rootComposite1" presStyleCnt="0"/>
      <dgm:spPr/>
    </dgm:pt>
    <dgm:pt modelId="{D761027A-DE51-4AAA-B181-8E3391EBC8B5}" type="pres">
      <dgm:prSet presAssocID="{17EDDCAF-043E-4F7D-9372-E37CF0625657}" presName="rootText1" presStyleLbl="node0" presStyleIdx="0" presStyleCnt="1" custScaleX="322139" custScaleY="84424" custLinFactY="-32396" custLinFactNeighborX="-12072" custLinFactNeighborY="-100000">
        <dgm:presLayoutVars>
          <dgm:chPref val="3"/>
        </dgm:presLayoutVars>
      </dgm:prSet>
      <dgm:spPr/>
    </dgm:pt>
    <dgm:pt modelId="{F98706A2-B101-47E3-9A07-A78742F5C940}" type="pres">
      <dgm:prSet presAssocID="{17EDDCAF-043E-4F7D-9372-E37CF0625657}" presName="rootConnector1" presStyleLbl="node1" presStyleIdx="0" presStyleCnt="0"/>
      <dgm:spPr/>
    </dgm:pt>
    <dgm:pt modelId="{FC4094CF-D1E5-4A2D-A267-7A892A45B7FC}" type="pres">
      <dgm:prSet presAssocID="{17EDDCAF-043E-4F7D-9372-E37CF0625657}" presName="hierChild2" presStyleCnt="0"/>
      <dgm:spPr/>
    </dgm:pt>
    <dgm:pt modelId="{0D56F1BC-20F7-4D3C-A8D6-735431F6B990}" type="pres">
      <dgm:prSet presAssocID="{5B27398E-4D83-4420-AB75-5DF58B63CCD2}" presName="Name37" presStyleLbl="parChTrans1D2" presStyleIdx="0" presStyleCnt="5"/>
      <dgm:spPr/>
    </dgm:pt>
    <dgm:pt modelId="{03093346-9571-4241-A198-0A33AE74E666}" type="pres">
      <dgm:prSet presAssocID="{C9425BE7-1736-4932-A463-1FFCF3AEB92F}" presName="hierRoot2" presStyleCnt="0">
        <dgm:presLayoutVars>
          <dgm:hierBranch val="init"/>
        </dgm:presLayoutVars>
      </dgm:prSet>
      <dgm:spPr/>
    </dgm:pt>
    <dgm:pt modelId="{C7890A4A-B9A3-474E-9CD3-2FE048C04983}" type="pres">
      <dgm:prSet presAssocID="{C9425BE7-1736-4932-A463-1FFCF3AEB92F}" presName="rootComposite" presStyleCnt="0"/>
      <dgm:spPr/>
    </dgm:pt>
    <dgm:pt modelId="{0C2186D8-DFCF-4F59-9560-29516173226F}" type="pres">
      <dgm:prSet presAssocID="{C9425BE7-1736-4932-A463-1FFCF3AEB92F}" presName="rootText" presStyleLbl="node2" presStyleIdx="0" presStyleCnt="5" custScaleX="130753" custScaleY="356502">
        <dgm:presLayoutVars>
          <dgm:chPref val="3"/>
        </dgm:presLayoutVars>
      </dgm:prSet>
      <dgm:spPr/>
    </dgm:pt>
    <dgm:pt modelId="{6CFBA497-6107-424D-8383-5A419B6A2B52}" type="pres">
      <dgm:prSet presAssocID="{C9425BE7-1736-4932-A463-1FFCF3AEB92F}" presName="rootConnector" presStyleLbl="node2" presStyleIdx="0" presStyleCnt="5"/>
      <dgm:spPr/>
    </dgm:pt>
    <dgm:pt modelId="{0DBE2750-9518-45E0-B0E8-E7710962D3B7}" type="pres">
      <dgm:prSet presAssocID="{C9425BE7-1736-4932-A463-1FFCF3AEB92F}" presName="hierChild4" presStyleCnt="0"/>
      <dgm:spPr/>
    </dgm:pt>
    <dgm:pt modelId="{BC6E068A-09D8-40A0-BF91-ACF47E119416}" type="pres">
      <dgm:prSet presAssocID="{C9425BE7-1736-4932-A463-1FFCF3AEB92F}" presName="hierChild5" presStyleCnt="0"/>
      <dgm:spPr/>
    </dgm:pt>
    <dgm:pt modelId="{1DC33EFD-C899-4832-8398-3B6C617D4A8C}" type="pres">
      <dgm:prSet presAssocID="{4B7D4E9E-C412-4D11-841D-D28249D1F8CA}" presName="Name37" presStyleLbl="parChTrans1D2" presStyleIdx="1" presStyleCnt="5"/>
      <dgm:spPr/>
    </dgm:pt>
    <dgm:pt modelId="{340F230C-F6F6-41F4-8AFB-F012F53097B2}" type="pres">
      <dgm:prSet presAssocID="{6030AD3F-B772-43E9-9E72-3CCFBA2B68F2}" presName="hierRoot2" presStyleCnt="0">
        <dgm:presLayoutVars>
          <dgm:hierBranch val="init"/>
        </dgm:presLayoutVars>
      </dgm:prSet>
      <dgm:spPr/>
    </dgm:pt>
    <dgm:pt modelId="{51064A43-1ECA-4775-A3BF-F3FC58E12607}" type="pres">
      <dgm:prSet presAssocID="{6030AD3F-B772-43E9-9E72-3CCFBA2B68F2}" presName="rootComposite" presStyleCnt="0"/>
      <dgm:spPr/>
    </dgm:pt>
    <dgm:pt modelId="{AC27BDF0-E5BF-4834-A73F-FE8EBE3A1DF0}" type="pres">
      <dgm:prSet presAssocID="{6030AD3F-B772-43E9-9E72-3CCFBA2B68F2}" presName="rootText" presStyleLbl="node2" presStyleIdx="1" presStyleCnt="5" custScaleX="138284" custScaleY="356502">
        <dgm:presLayoutVars>
          <dgm:chPref val="3"/>
        </dgm:presLayoutVars>
      </dgm:prSet>
      <dgm:spPr/>
    </dgm:pt>
    <dgm:pt modelId="{8037C5E1-1434-4424-B142-DEBA8EEDE5C2}" type="pres">
      <dgm:prSet presAssocID="{6030AD3F-B772-43E9-9E72-3CCFBA2B68F2}" presName="rootConnector" presStyleLbl="node2" presStyleIdx="1" presStyleCnt="5"/>
      <dgm:spPr/>
    </dgm:pt>
    <dgm:pt modelId="{D5D872FB-AB19-4122-AC2D-D9D7AA68BB19}" type="pres">
      <dgm:prSet presAssocID="{6030AD3F-B772-43E9-9E72-3CCFBA2B68F2}" presName="hierChild4" presStyleCnt="0"/>
      <dgm:spPr/>
    </dgm:pt>
    <dgm:pt modelId="{62C2068B-C304-42F8-A922-B6F35332320A}" type="pres">
      <dgm:prSet presAssocID="{6030AD3F-B772-43E9-9E72-3CCFBA2B68F2}" presName="hierChild5" presStyleCnt="0"/>
      <dgm:spPr/>
    </dgm:pt>
    <dgm:pt modelId="{DA48F2E2-74C6-42C3-BB79-7BB5B75E6AB6}" type="pres">
      <dgm:prSet presAssocID="{E9F004C7-6DF7-4C07-9A5A-FBE58382BC3F}" presName="Name37" presStyleLbl="parChTrans1D2" presStyleIdx="2" presStyleCnt="5"/>
      <dgm:spPr/>
    </dgm:pt>
    <dgm:pt modelId="{545D8F88-489D-4FBF-AD2E-90953F505446}" type="pres">
      <dgm:prSet presAssocID="{91323644-7893-4839-9BF8-7CE39756714E}" presName="hierRoot2" presStyleCnt="0">
        <dgm:presLayoutVars>
          <dgm:hierBranch val="init"/>
        </dgm:presLayoutVars>
      </dgm:prSet>
      <dgm:spPr/>
    </dgm:pt>
    <dgm:pt modelId="{DCDC62AD-0068-4B61-8A29-9E77BB77F928}" type="pres">
      <dgm:prSet presAssocID="{91323644-7893-4839-9BF8-7CE39756714E}" presName="rootComposite" presStyleCnt="0"/>
      <dgm:spPr/>
    </dgm:pt>
    <dgm:pt modelId="{51F1E89E-2D37-4CD0-98EF-47DA248BE32B}" type="pres">
      <dgm:prSet presAssocID="{91323644-7893-4839-9BF8-7CE39756714E}" presName="rootText" presStyleLbl="node2" presStyleIdx="2" presStyleCnt="5" custScaleX="142658" custScaleY="356502">
        <dgm:presLayoutVars>
          <dgm:chPref val="3"/>
        </dgm:presLayoutVars>
      </dgm:prSet>
      <dgm:spPr/>
    </dgm:pt>
    <dgm:pt modelId="{9F2FDBA1-D280-480B-B1FF-728DA8DC0658}" type="pres">
      <dgm:prSet presAssocID="{91323644-7893-4839-9BF8-7CE39756714E}" presName="rootConnector" presStyleLbl="node2" presStyleIdx="2" presStyleCnt="5"/>
      <dgm:spPr/>
    </dgm:pt>
    <dgm:pt modelId="{45F1B081-BC41-45A9-A948-EB86DDB8C1AA}" type="pres">
      <dgm:prSet presAssocID="{91323644-7893-4839-9BF8-7CE39756714E}" presName="hierChild4" presStyleCnt="0"/>
      <dgm:spPr/>
    </dgm:pt>
    <dgm:pt modelId="{5800C160-5B42-48B0-9803-4CEFA228E941}" type="pres">
      <dgm:prSet presAssocID="{91323644-7893-4839-9BF8-7CE39756714E}" presName="hierChild5" presStyleCnt="0"/>
      <dgm:spPr/>
    </dgm:pt>
    <dgm:pt modelId="{C716DE25-EC01-430D-AC0C-FFCB39EE4E31}" type="pres">
      <dgm:prSet presAssocID="{A972A9B5-4604-4027-8CEB-F6A583BD0D32}" presName="Name37" presStyleLbl="parChTrans1D2" presStyleIdx="3" presStyleCnt="5"/>
      <dgm:spPr/>
    </dgm:pt>
    <dgm:pt modelId="{3BE22376-037C-4968-9C3B-00567E99BF77}" type="pres">
      <dgm:prSet presAssocID="{B01D5334-5D01-442C-96AA-0AB924ED9E5F}" presName="hierRoot2" presStyleCnt="0">
        <dgm:presLayoutVars>
          <dgm:hierBranch val="init"/>
        </dgm:presLayoutVars>
      </dgm:prSet>
      <dgm:spPr/>
    </dgm:pt>
    <dgm:pt modelId="{EF180B38-A644-487F-91E6-B8546D64B270}" type="pres">
      <dgm:prSet presAssocID="{B01D5334-5D01-442C-96AA-0AB924ED9E5F}" presName="rootComposite" presStyleCnt="0"/>
      <dgm:spPr/>
    </dgm:pt>
    <dgm:pt modelId="{3187E801-806F-4977-BE00-8ABED54313B1}" type="pres">
      <dgm:prSet presAssocID="{B01D5334-5D01-442C-96AA-0AB924ED9E5F}" presName="rootText" presStyleLbl="node2" presStyleIdx="3" presStyleCnt="5" custScaleX="133249" custScaleY="356502">
        <dgm:presLayoutVars>
          <dgm:chPref val="3"/>
        </dgm:presLayoutVars>
      </dgm:prSet>
      <dgm:spPr/>
    </dgm:pt>
    <dgm:pt modelId="{33AC4839-610D-4DF1-B68F-7EC5CF91403F}" type="pres">
      <dgm:prSet presAssocID="{B01D5334-5D01-442C-96AA-0AB924ED9E5F}" presName="rootConnector" presStyleLbl="node2" presStyleIdx="3" presStyleCnt="5"/>
      <dgm:spPr/>
    </dgm:pt>
    <dgm:pt modelId="{34FD2428-CD5A-4620-9214-2AE5326DFE10}" type="pres">
      <dgm:prSet presAssocID="{B01D5334-5D01-442C-96AA-0AB924ED9E5F}" presName="hierChild4" presStyleCnt="0"/>
      <dgm:spPr/>
    </dgm:pt>
    <dgm:pt modelId="{BCDB09C6-AF25-4F4B-A7D9-E4A7ED14A424}" type="pres">
      <dgm:prSet presAssocID="{B01D5334-5D01-442C-96AA-0AB924ED9E5F}" presName="hierChild5" presStyleCnt="0"/>
      <dgm:spPr/>
    </dgm:pt>
    <dgm:pt modelId="{293E0B6A-2D41-45A6-B58C-47838437F44A}" type="pres">
      <dgm:prSet presAssocID="{BCE90187-FB4B-480E-8AAA-2D64BE15CB2C}" presName="Name37" presStyleLbl="parChTrans1D2" presStyleIdx="4" presStyleCnt="5"/>
      <dgm:spPr/>
    </dgm:pt>
    <dgm:pt modelId="{42B9E46F-A8E6-4351-9AD2-CB1AABAE5067}" type="pres">
      <dgm:prSet presAssocID="{0F4FAE1C-C150-4A70-AF0A-0BA1E1E6A7A8}" presName="hierRoot2" presStyleCnt="0">
        <dgm:presLayoutVars>
          <dgm:hierBranch val="init"/>
        </dgm:presLayoutVars>
      </dgm:prSet>
      <dgm:spPr/>
    </dgm:pt>
    <dgm:pt modelId="{18020D74-92BB-459F-BF68-75606270A5C2}" type="pres">
      <dgm:prSet presAssocID="{0F4FAE1C-C150-4A70-AF0A-0BA1E1E6A7A8}" presName="rootComposite" presStyleCnt="0"/>
      <dgm:spPr/>
    </dgm:pt>
    <dgm:pt modelId="{9566C3F4-6236-442A-BDC4-CDC0C3BFFC03}" type="pres">
      <dgm:prSet presAssocID="{0F4FAE1C-C150-4A70-AF0A-0BA1E1E6A7A8}" presName="rootText" presStyleLbl="node2" presStyleIdx="4" presStyleCnt="5" custScaleX="133932" custScaleY="356624">
        <dgm:presLayoutVars>
          <dgm:chPref val="3"/>
        </dgm:presLayoutVars>
      </dgm:prSet>
      <dgm:spPr/>
    </dgm:pt>
    <dgm:pt modelId="{55E4ACFE-B84D-4BB5-B811-C67074F4B09C}" type="pres">
      <dgm:prSet presAssocID="{0F4FAE1C-C150-4A70-AF0A-0BA1E1E6A7A8}" presName="rootConnector" presStyleLbl="node2" presStyleIdx="4" presStyleCnt="5"/>
      <dgm:spPr/>
    </dgm:pt>
    <dgm:pt modelId="{5FDA8AD7-D3B6-4839-B48F-CDFAB76F64BC}" type="pres">
      <dgm:prSet presAssocID="{0F4FAE1C-C150-4A70-AF0A-0BA1E1E6A7A8}" presName="hierChild4" presStyleCnt="0"/>
      <dgm:spPr/>
    </dgm:pt>
    <dgm:pt modelId="{3F7A60B0-94C1-4CC7-8BE5-2C9109707361}" type="pres">
      <dgm:prSet presAssocID="{0F4FAE1C-C150-4A70-AF0A-0BA1E1E6A7A8}" presName="hierChild5" presStyleCnt="0"/>
      <dgm:spPr/>
    </dgm:pt>
    <dgm:pt modelId="{76E2EF5A-2D26-4167-AFD1-CDD1A77FEC19}" type="pres">
      <dgm:prSet presAssocID="{17EDDCAF-043E-4F7D-9372-E37CF0625657}" presName="hierChild3" presStyleCnt="0"/>
      <dgm:spPr/>
    </dgm:pt>
  </dgm:ptLst>
  <dgm:cxnLst>
    <dgm:cxn modelId="{F2041A01-1696-4FE3-BB15-B7D445C67257}" type="presOf" srcId="{B01D5334-5D01-442C-96AA-0AB924ED9E5F}" destId="{33AC4839-610D-4DF1-B68F-7EC5CF91403F}" srcOrd="1" destOrd="0" presId="urn:microsoft.com/office/officeart/2005/8/layout/orgChart1"/>
    <dgm:cxn modelId="{07C82201-9A9A-4646-A891-3A38B996DA30}" type="presOf" srcId="{17EDDCAF-043E-4F7D-9372-E37CF0625657}" destId="{D761027A-DE51-4AAA-B181-8E3391EBC8B5}" srcOrd="0" destOrd="0" presId="urn:microsoft.com/office/officeart/2005/8/layout/orgChart1"/>
    <dgm:cxn modelId="{FEC4D710-4DD8-4899-AAB0-98B8FA68B17A}" srcId="{17EDDCAF-043E-4F7D-9372-E37CF0625657}" destId="{0F4FAE1C-C150-4A70-AF0A-0BA1E1E6A7A8}" srcOrd="4" destOrd="0" parTransId="{BCE90187-FB4B-480E-8AAA-2D64BE15CB2C}" sibTransId="{25AFCC51-9160-4BF0-83F2-6FEFAE97A21A}"/>
    <dgm:cxn modelId="{4FACB311-6CD7-4590-87AF-64ABCC795FAD}" type="presOf" srcId="{BCE90187-FB4B-480E-8AAA-2D64BE15CB2C}" destId="{293E0B6A-2D41-45A6-B58C-47838437F44A}" srcOrd="0" destOrd="0" presId="urn:microsoft.com/office/officeart/2005/8/layout/orgChart1"/>
    <dgm:cxn modelId="{72AD0516-6CCA-452F-9E5E-51DF809E1465}" type="presOf" srcId="{C9425BE7-1736-4932-A463-1FFCF3AEB92F}" destId="{6CFBA497-6107-424D-8383-5A419B6A2B52}" srcOrd="1" destOrd="0" presId="urn:microsoft.com/office/officeart/2005/8/layout/orgChart1"/>
    <dgm:cxn modelId="{8DD43925-C91E-452E-8BC0-06E5B4178DD7}" srcId="{17EDDCAF-043E-4F7D-9372-E37CF0625657}" destId="{91323644-7893-4839-9BF8-7CE39756714E}" srcOrd="2" destOrd="0" parTransId="{E9F004C7-6DF7-4C07-9A5A-FBE58382BC3F}" sibTransId="{FE3ED24D-F966-411D-A399-41C6F7EFDA05}"/>
    <dgm:cxn modelId="{CC57362B-B640-4CA5-86B7-F9FB8CF45E5E}" type="presOf" srcId="{0F4FAE1C-C150-4A70-AF0A-0BA1E1E6A7A8}" destId="{55E4ACFE-B84D-4BB5-B811-C67074F4B09C}" srcOrd="1" destOrd="0" presId="urn:microsoft.com/office/officeart/2005/8/layout/orgChart1"/>
    <dgm:cxn modelId="{B0CC7833-5B36-44D2-837D-471CABD60FAF}" type="presOf" srcId="{5B27398E-4D83-4420-AB75-5DF58B63CCD2}" destId="{0D56F1BC-20F7-4D3C-A8D6-735431F6B990}" srcOrd="0" destOrd="0" presId="urn:microsoft.com/office/officeart/2005/8/layout/orgChart1"/>
    <dgm:cxn modelId="{17742035-5FAB-4044-9C25-8A501A6D4901}" type="presOf" srcId="{91323644-7893-4839-9BF8-7CE39756714E}" destId="{9F2FDBA1-D280-480B-B1FF-728DA8DC0658}" srcOrd="1" destOrd="0" presId="urn:microsoft.com/office/officeart/2005/8/layout/orgChart1"/>
    <dgm:cxn modelId="{29515C39-65F4-461A-A092-2835CFFCC59C}" type="presOf" srcId="{E9F004C7-6DF7-4C07-9A5A-FBE58382BC3F}" destId="{DA48F2E2-74C6-42C3-BB79-7BB5B75E6AB6}" srcOrd="0" destOrd="0" presId="urn:microsoft.com/office/officeart/2005/8/layout/orgChart1"/>
    <dgm:cxn modelId="{0E680F3C-68C4-4AF9-BD1A-1870E7860313}" srcId="{17EDDCAF-043E-4F7D-9372-E37CF0625657}" destId="{C9425BE7-1736-4932-A463-1FFCF3AEB92F}" srcOrd="0" destOrd="0" parTransId="{5B27398E-4D83-4420-AB75-5DF58B63CCD2}" sibTransId="{671D1293-950A-47D8-A331-9746C02ECC22}"/>
    <dgm:cxn modelId="{12E78B5D-7882-4859-AB91-F15032D5F91E}" type="presOf" srcId="{91323644-7893-4839-9BF8-7CE39756714E}" destId="{51F1E89E-2D37-4CD0-98EF-47DA248BE32B}" srcOrd="0" destOrd="0" presId="urn:microsoft.com/office/officeart/2005/8/layout/orgChart1"/>
    <dgm:cxn modelId="{6741EE6D-0B57-45A0-82E2-1ABB6DFD4B52}" type="presOf" srcId="{6030AD3F-B772-43E9-9E72-3CCFBA2B68F2}" destId="{8037C5E1-1434-4424-B142-DEBA8EEDE5C2}" srcOrd="1" destOrd="0" presId="urn:microsoft.com/office/officeart/2005/8/layout/orgChart1"/>
    <dgm:cxn modelId="{79EB5D8A-8B80-49A3-B864-B6415D4CFC72}" type="presOf" srcId="{6030AD3F-B772-43E9-9E72-3CCFBA2B68F2}" destId="{AC27BDF0-E5BF-4834-A73F-FE8EBE3A1DF0}" srcOrd="0" destOrd="0" presId="urn:microsoft.com/office/officeart/2005/8/layout/orgChart1"/>
    <dgm:cxn modelId="{681FB98A-9079-444C-AE8F-B8CAE6BF67B4}" type="presOf" srcId="{A972A9B5-4604-4027-8CEB-F6A583BD0D32}" destId="{C716DE25-EC01-430D-AC0C-FFCB39EE4E31}" srcOrd="0" destOrd="0" presId="urn:microsoft.com/office/officeart/2005/8/layout/orgChart1"/>
    <dgm:cxn modelId="{DB1B1995-D672-48BB-A08C-87F5FE9CC0D4}" type="presOf" srcId="{B01D5334-5D01-442C-96AA-0AB924ED9E5F}" destId="{3187E801-806F-4977-BE00-8ABED54313B1}" srcOrd="0" destOrd="0" presId="urn:microsoft.com/office/officeart/2005/8/layout/orgChart1"/>
    <dgm:cxn modelId="{E3567D95-2708-42F8-982D-14EBCB59D696}" type="presOf" srcId="{17EDDCAF-043E-4F7D-9372-E37CF0625657}" destId="{F98706A2-B101-47E3-9A07-A78742F5C940}" srcOrd="1" destOrd="0" presId="urn:microsoft.com/office/officeart/2005/8/layout/orgChart1"/>
    <dgm:cxn modelId="{8A508E9A-D0C9-49F9-8838-34C74C15DDA8}" srcId="{77807A7B-8006-4FC9-8D71-A2AFF125A403}" destId="{17EDDCAF-043E-4F7D-9372-E37CF0625657}" srcOrd="0" destOrd="0" parTransId="{628290DE-531A-4B19-8C73-54C428983849}" sibTransId="{42D8BEAE-8BFA-4216-9CE1-EA580F717F75}"/>
    <dgm:cxn modelId="{686DE8AC-FF57-4BC3-B502-92B63DCDE5CA}" type="presOf" srcId="{4B7D4E9E-C412-4D11-841D-D28249D1F8CA}" destId="{1DC33EFD-C899-4832-8398-3B6C617D4A8C}" srcOrd="0" destOrd="0" presId="urn:microsoft.com/office/officeart/2005/8/layout/orgChart1"/>
    <dgm:cxn modelId="{119F9ABA-1DB7-4ABD-BB06-8E483A1E86F7}" srcId="{17EDDCAF-043E-4F7D-9372-E37CF0625657}" destId="{6030AD3F-B772-43E9-9E72-3CCFBA2B68F2}" srcOrd="1" destOrd="0" parTransId="{4B7D4E9E-C412-4D11-841D-D28249D1F8CA}" sibTransId="{98EC569E-07B9-4186-B702-961F7F2F7BF1}"/>
    <dgm:cxn modelId="{82F53EBB-ED40-45C2-9F86-7A0F922FA3F4}" srcId="{17EDDCAF-043E-4F7D-9372-E37CF0625657}" destId="{B01D5334-5D01-442C-96AA-0AB924ED9E5F}" srcOrd="3" destOrd="0" parTransId="{A972A9B5-4604-4027-8CEB-F6A583BD0D32}" sibTransId="{135207D1-1562-412A-8E02-378DCC094504}"/>
    <dgm:cxn modelId="{2738B8EB-A67A-470C-8065-B70EB91DB958}" type="presOf" srcId="{77807A7B-8006-4FC9-8D71-A2AFF125A403}" destId="{2C61EF0E-6A15-4EF0-BD7C-1D0274337DBC}" srcOrd="0" destOrd="0" presId="urn:microsoft.com/office/officeart/2005/8/layout/orgChart1"/>
    <dgm:cxn modelId="{ED583CFB-5DEC-4FB6-B3BD-102F697E7CB9}" type="presOf" srcId="{C9425BE7-1736-4932-A463-1FFCF3AEB92F}" destId="{0C2186D8-DFCF-4F59-9560-29516173226F}" srcOrd="0" destOrd="0" presId="urn:microsoft.com/office/officeart/2005/8/layout/orgChart1"/>
    <dgm:cxn modelId="{525D24FC-4112-4F56-8BD4-F503CA15AD32}" type="presOf" srcId="{0F4FAE1C-C150-4A70-AF0A-0BA1E1E6A7A8}" destId="{9566C3F4-6236-442A-BDC4-CDC0C3BFFC03}" srcOrd="0" destOrd="0" presId="urn:microsoft.com/office/officeart/2005/8/layout/orgChart1"/>
    <dgm:cxn modelId="{7409C9D8-A259-417F-899E-0C3B22D9AE48}" type="presParOf" srcId="{2C61EF0E-6A15-4EF0-BD7C-1D0274337DBC}" destId="{53F52C8B-D24B-4F2B-89F4-77A9F7365698}" srcOrd="0" destOrd="0" presId="urn:microsoft.com/office/officeart/2005/8/layout/orgChart1"/>
    <dgm:cxn modelId="{29BAC14A-09E9-4CB7-B54F-97D30BB312FE}" type="presParOf" srcId="{53F52C8B-D24B-4F2B-89F4-77A9F7365698}" destId="{6A00CCA0-FF8D-4FCB-AB84-A5A0404E25D7}" srcOrd="0" destOrd="0" presId="urn:microsoft.com/office/officeart/2005/8/layout/orgChart1"/>
    <dgm:cxn modelId="{ACD69175-B864-4A1A-87C7-DD807B1B27B2}" type="presParOf" srcId="{6A00CCA0-FF8D-4FCB-AB84-A5A0404E25D7}" destId="{D761027A-DE51-4AAA-B181-8E3391EBC8B5}" srcOrd="0" destOrd="0" presId="urn:microsoft.com/office/officeart/2005/8/layout/orgChart1"/>
    <dgm:cxn modelId="{CE07B670-4102-4F05-A6D3-D1E317DF6F59}" type="presParOf" srcId="{6A00CCA0-FF8D-4FCB-AB84-A5A0404E25D7}" destId="{F98706A2-B101-47E3-9A07-A78742F5C940}" srcOrd="1" destOrd="0" presId="urn:microsoft.com/office/officeart/2005/8/layout/orgChart1"/>
    <dgm:cxn modelId="{2D64DA1F-911A-47E0-BEB6-BE37B1960B1C}" type="presParOf" srcId="{53F52C8B-D24B-4F2B-89F4-77A9F7365698}" destId="{FC4094CF-D1E5-4A2D-A267-7A892A45B7FC}" srcOrd="1" destOrd="0" presId="urn:microsoft.com/office/officeart/2005/8/layout/orgChart1"/>
    <dgm:cxn modelId="{72BDDF9B-ACE2-46CA-B471-805DE66CCF83}" type="presParOf" srcId="{FC4094CF-D1E5-4A2D-A267-7A892A45B7FC}" destId="{0D56F1BC-20F7-4D3C-A8D6-735431F6B990}" srcOrd="0" destOrd="0" presId="urn:microsoft.com/office/officeart/2005/8/layout/orgChart1"/>
    <dgm:cxn modelId="{49CF5DD7-0F5D-4F92-B68A-AC9A790F30F5}" type="presParOf" srcId="{FC4094CF-D1E5-4A2D-A267-7A892A45B7FC}" destId="{03093346-9571-4241-A198-0A33AE74E666}" srcOrd="1" destOrd="0" presId="urn:microsoft.com/office/officeart/2005/8/layout/orgChart1"/>
    <dgm:cxn modelId="{45A55FBF-44B7-4B6F-B3DE-307EDBAB974E}" type="presParOf" srcId="{03093346-9571-4241-A198-0A33AE74E666}" destId="{C7890A4A-B9A3-474E-9CD3-2FE048C04983}" srcOrd="0" destOrd="0" presId="urn:microsoft.com/office/officeart/2005/8/layout/orgChart1"/>
    <dgm:cxn modelId="{8C2EA41E-4D82-47E7-A6BF-7C7C2A4C346D}" type="presParOf" srcId="{C7890A4A-B9A3-474E-9CD3-2FE048C04983}" destId="{0C2186D8-DFCF-4F59-9560-29516173226F}" srcOrd="0" destOrd="0" presId="urn:microsoft.com/office/officeart/2005/8/layout/orgChart1"/>
    <dgm:cxn modelId="{27E31161-59D2-47BD-9B47-F185798B9752}" type="presParOf" srcId="{C7890A4A-B9A3-474E-9CD3-2FE048C04983}" destId="{6CFBA497-6107-424D-8383-5A419B6A2B52}" srcOrd="1" destOrd="0" presId="urn:microsoft.com/office/officeart/2005/8/layout/orgChart1"/>
    <dgm:cxn modelId="{A30C4073-5AFD-47DE-902A-8CF5336DF49D}" type="presParOf" srcId="{03093346-9571-4241-A198-0A33AE74E666}" destId="{0DBE2750-9518-45E0-B0E8-E7710962D3B7}" srcOrd="1" destOrd="0" presId="urn:microsoft.com/office/officeart/2005/8/layout/orgChart1"/>
    <dgm:cxn modelId="{79DC5E0C-05C4-4E9B-BE18-2A9D324B4F02}" type="presParOf" srcId="{03093346-9571-4241-A198-0A33AE74E666}" destId="{BC6E068A-09D8-40A0-BF91-ACF47E119416}" srcOrd="2" destOrd="0" presId="urn:microsoft.com/office/officeart/2005/8/layout/orgChart1"/>
    <dgm:cxn modelId="{BB645049-8AC4-4444-8745-5FDFE56B3A2F}" type="presParOf" srcId="{FC4094CF-D1E5-4A2D-A267-7A892A45B7FC}" destId="{1DC33EFD-C899-4832-8398-3B6C617D4A8C}" srcOrd="2" destOrd="0" presId="urn:microsoft.com/office/officeart/2005/8/layout/orgChart1"/>
    <dgm:cxn modelId="{B444EEAD-8EEE-4F9D-8626-1A2749738FAD}" type="presParOf" srcId="{FC4094CF-D1E5-4A2D-A267-7A892A45B7FC}" destId="{340F230C-F6F6-41F4-8AFB-F012F53097B2}" srcOrd="3" destOrd="0" presId="urn:microsoft.com/office/officeart/2005/8/layout/orgChart1"/>
    <dgm:cxn modelId="{0E24F8CD-4CEC-428F-BB06-14B57E0C229B}" type="presParOf" srcId="{340F230C-F6F6-41F4-8AFB-F012F53097B2}" destId="{51064A43-1ECA-4775-A3BF-F3FC58E12607}" srcOrd="0" destOrd="0" presId="urn:microsoft.com/office/officeart/2005/8/layout/orgChart1"/>
    <dgm:cxn modelId="{9F0CAB7D-0383-4721-90A9-520685E8C3B2}" type="presParOf" srcId="{51064A43-1ECA-4775-A3BF-F3FC58E12607}" destId="{AC27BDF0-E5BF-4834-A73F-FE8EBE3A1DF0}" srcOrd="0" destOrd="0" presId="urn:microsoft.com/office/officeart/2005/8/layout/orgChart1"/>
    <dgm:cxn modelId="{2B3A18A7-EC68-4852-955E-043314CDD0FC}" type="presParOf" srcId="{51064A43-1ECA-4775-A3BF-F3FC58E12607}" destId="{8037C5E1-1434-4424-B142-DEBA8EEDE5C2}" srcOrd="1" destOrd="0" presId="urn:microsoft.com/office/officeart/2005/8/layout/orgChart1"/>
    <dgm:cxn modelId="{BDEEB0F6-A0E4-4D14-8F22-CFD7C1A41928}" type="presParOf" srcId="{340F230C-F6F6-41F4-8AFB-F012F53097B2}" destId="{D5D872FB-AB19-4122-AC2D-D9D7AA68BB19}" srcOrd="1" destOrd="0" presId="urn:microsoft.com/office/officeart/2005/8/layout/orgChart1"/>
    <dgm:cxn modelId="{1161E0F1-450E-43C6-BF44-5E01509370DE}" type="presParOf" srcId="{340F230C-F6F6-41F4-8AFB-F012F53097B2}" destId="{62C2068B-C304-42F8-A922-B6F35332320A}" srcOrd="2" destOrd="0" presId="urn:microsoft.com/office/officeart/2005/8/layout/orgChart1"/>
    <dgm:cxn modelId="{977B6C21-B500-4121-982E-4D874013A796}" type="presParOf" srcId="{FC4094CF-D1E5-4A2D-A267-7A892A45B7FC}" destId="{DA48F2E2-74C6-42C3-BB79-7BB5B75E6AB6}" srcOrd="4" destOrd="0" presId="urn:microsoft.com/office/officeart/2005/8/layout/orgChart1"/>
    <dgm:cxn modelId="{1BAD2FFC-81F2-4C78-87AB-BC303EA21F5C}" type="presParOf" srcId="{FC4094CF-D1E5-4A2D-A267-7A892A45B7FC}" destId="{545D8F88-489D-4FBF-AD2E-90953F505446}" srcOrd="5" destOrd="0" presId="urn:microsoft.com/office/officeart/2005/8/layout/orgChart1"/>
    <dgm:cxn modelId="{2A1D4670-F3E3-4BF6-98B3-C137C231DD15}" type="presParOf" srcId="{545D8F88-489D-4FBF-AD2E-90953F505446}" destId="{DCDC62AD-0068-4B61-8A29-9E77BB77F928}" srcOrd="0" destOrd="0" presId="urn:microsoft.com/office/officeart/2005/8/layout/orgChart1"/>
    <dgm:cxn modelId="{C58DF9E5-44C6-433F-B1DC-5EE817FD906C}" type="presParOf" srcId="{DCDC62AD-0068-4B61-8A29-9E77BB77F928}" destId="{51F1E89E-2D37-4CD0-98EF-47DA248BE32B}" srcOrd="0" destOrd="0" presId="urn:microsoft.com/office/officeart/2005/8/layout/orgChart1"/>
    <dgm:cxn modelId="{134E2F63-4501-43DD-9B18-405C31C747FA}" type="presParOf" srcId="{DCDC62AD-0068-4B61-8A29-9E77BB77F928}" destId="{9F2FDBA1-D280-480B-B1FF-728DA8DC0658}" srcOrd="1" destOrd="0" presId="urn:microsoft.com/office/officeart/2005/8/layout/orgChart1"/>
    <dgm:cxn modelId="{92006215-DD5B-4B19-B176-293DEB2586AB}" type="presParOf" srcId="{545D8F88-489D-4FBF-AD2E-90953F505446}" destId="{45F1B081-BC41-45A9-A948-EB86DDB8C1AA}" srcOrd="1" destOrd="0" presId="urn:microsoft.com/office/officeart/2005/8/layout/orgChart1"/>
    <dgm:cxn modelId="{763D44E9-D151-43C7-83D7-539F9BF4A7D9}" type="presParOf" srcId="{545D8F88-489D-4FBF-AD2E-90953F505446}" destId="{5800C160-5B42-48B0-9803-4CEFA228E941}" srcOrd="2" destOrd="0" presId="urn:microsoft.com/office/officeart/2005/8/layout/orgChart1"/>
    <dgm:cxn modelId="{EA110647-C5B8-4D4E-97F1-905F4C6FB518}" type="presParOf" srcId="{FC4094CF-D1E5-4A2D-A267-7A892A45B7FC}" destId="{C716DE25-EC01-430D-AC0C-FFCB39EE4E31}" srcOrd="6" destOrd="0" presId="urn:microsoft.com/office/officeart/2005/8/layout/orgChart1"/>
    <dgm:cxn modelId="{A21D8572-19F5-4CEE-8BCE-EBC6DD1C77B2}" type="presParOf" srcId="{FC4094CF-D1E5-4A2D-A267-7A892A45B7FC}" destId="{3BE22376-037C-4968-9C3B-00567E99BF77}" srcOrd="7" destOrd="0" presId="urn:microsoft.com/office/officeart/2005/8/layout/orgChart1"/>
    <dgm:cxn modelId="{15E2F874-82C0-4715-BB1A-16CD79471BA4}" type="presParOf" srcId="{3BE22376-037C-4968-9C3B-00567E99BF77}" destId="{EF180B38-A644-487F-91E6-B8546D64B270}" srcOrd="0" destOrd="0" presId="urn:microsoft.com/office/officeart/2005/8/layout/orgChart1"/>
    <dgm:cxn modelId="{85A99900-33FD-4B51-ADCA-9539507A8865}" type="presParOf" srcId="{EF180B38-A644-487F-91E6-B8546D64B270}" destId="{3187E801-806F-4977-BE00-8ABED54313B1}" srcOrd="0" destOrd="0" presId="urn:microsoft.com/office/officeart/2005/8/layout/orgChart1"/>
    <dgm:cxn modelId="{12FDDFC2-0753-47D6-A2A7-61CA5DB76A3A}" type="presParOf" srcId="{EF180B38-A644-487F-91E6-B8546D64B270}" destId="{33AC4839-610D-4DF1-B68F-7EC5CF91403F}" srcOrd="1" destOrd="0" presId="urn:microsoft.com/office/officeart/2005/8/layout/orgChart1"/>
    <dgm:cxn modelId="{AFF3906C-C6EC-41A3-944F-29BDAA0E2C2B}" type="presParOf" srcId="{3BE22376-037C-4968-9C3B-00567E99BF77}" destId="{34FD2428-CD5A-4620-9214-2AE5326DFE10}" srcOrd="1" destOrd="0" presId="urn:microsoft.com/office/officeart/2005/8/layout/orgChart1"/>
    <dgm:cxn modelId="{89D97773-1CBC-41B8-B65A-7DBE6C78C82D}" type="presParOf" srcId="{3BE22376-037C-4968-9C3B-00567E99BF77}" destId="{BCDB09C6-AF25-4F4B-A7D9-E4A7ED14A424}" srcOrd="2" destOrd="0" presId="urn:microsoft.com/office/officeart/2005/8/layout/orgChart1"/>
    <dgm:cxn modelId="{4CE4DD6A-9D21-4F46-BA60-102640E9F634}" type="presParOf" srcId="{FC4094CF-D1E5-4A2D-A267-7A892A45B7FC}" destId="{293E0B6A-2D41-45A6-B58C-47838437F44A}" srcOrd="8" destOrd="0" presId="urn:microsoft.com/office/officeart/2005/8/layout/orgChart1"/>
    <dgm:cxn modelId="{07E0AC1F-60CC-4510-8FAC-DAAF8600643D}" type="presParOf" srcId="{FC4094CF-D1E5-4A2D-A267-7A892A45B7FC}" destId="{42B9E46F-A8E6-4351-9AD2-CB1AABAE5067}" srcOrd="9" destOrd="0" presId="urn:microsoft.com/office/officeart/2005/8/layout/orgChart1"/>
    <dgm:cxn modelId="{E807E225-C44C-441F-9AF3-610397CFD5FE}" type="presParOf" srcId="{42B9E46F-A8E6-4351-9AD2-CB1AABAE5067}" destId="{18020D74-92BB-459F-BF68-75606270A5C2}" srcOrd="0" destOrd="0" presId="urn:microsoft.com/office/officeart/2005/8/layout/orgChart1"/>
    <dgm:cxn modelId="{FEC33CDD-C5F6-4904-90DF-F8BEFDAEDE7A}" type="presParOf" srcId="{18020D74-92BB-459F-BF68-75606270A5C2}" destId="{9566C3F4-6236-442A-BDC4-CDC0C3BFFC03}" srcOrd="0" destOrd="0" presId="urn:microsoft.com/office/officeart/2005/8/layout/orgChart1"/>
    <dgm:cxn modelId="{E413B90E-8BCB-448E-AABC-1410A6E7E166}" type="presParOf" srcId="{18020D74-92BB-459F-BF68-75606270A5C2}" destId="{55E4ACFE-B84D-4BB5-B811-C67074F4B09C}" srcOrd="1" destOrd="0" presId="urn:microsoft.com/office/officeart/2005/8/layout/orgChart1"/>
    <dgm:cxn modelId="{EEEC1908-D495-453E-94B8-465CF4CED884}" type="presParOf" srcId="{42B9E46F-A8E6-4351-9AD2-CB1AABAE5067}" destId="{5FDA8AD7-D3B6-4839-B48F-CDFAB76F64BC}" srcOrd="1" destOrd="0" presId="urn:microsoft.com/office/officeart/2005/8/layout/orgChart1"/>
    <dgm:cxn modelId="{0A0F9E63-31F7-4978-BB61-A72AA317E792}" type="presParOf" srcId="{42B9E46F-A8E6-4351-9AD2-CB1AABAE5067}" destId="{3F7A60B0-94C1-4CC7-8BE5-2C9109707361}" srcOrd="2" destOrd="0" presId="urn:microsoft.com/office/officeart/2005/8/layout/orgChart1"/>
    <dgm:cxn modelId="{BF599C4D-554C-413C-BFCF-E295BF2D358C}" type="presParOf" srcId="{53F52C8B-D24B-4F2B-89F4-77A9F7365698}" destId="{76E2EF5A-2D26-4167-AFD1-CDD1A77FEC1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56052F-8374-4860-BD77-99107BC052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20642EE-F7AF-4E43-9381-3C81B1380EE4}">
      <dgm:prSet custT="1"/>
      <dgm:spPr>
        <a:gradFill rotWithShape="0">
          <a:gsLst>
            <a:gs pos="49663">
              <a:srgbClr val="FFC000"/>
            </a:gs>
            <a:gs pos="36385">
              <a:srgbClr val="FFC000"/>
            </a:gs>
            <a:gs pos="26566">
              <a:srgbClr val="FFC000"/>
            </a:gs>
            <a:gs pos="0">
              <a:srgbClr val="FFC000"/>
            </a:gs>
            <a:gs pos="74000">
              <a:srgbClr val="FFC000"/>
            </a:gs>
            <a:gs pos="83000">
              <a:srgbClr val="FFC000"/>
            </a:gs>
            <a:gs pos="100000">
              <a:srgbClr val="FFC000"/>
            </a:gs>
          </a:gsLst>
          <a:lin ang="5400000" scaled="1"/>
        </a:gradFill>
      </dgm:spPr>
      <dgm:t>
        <a:bodyPr/>
        <a:lstStyle/>
        <a:p>
          <a:pPr algn="ctr"/>
          <a:r>
            <a:rPr lang="en-GB" sz="2800" b="1" dirty="0">
              <a:solidFill>
                <a:srgbClr val="002060"/>
              </a:solidFill>
            </a:rPr>
            <a:t>Functions of the Nervous System</a:t>
          </a:r>
          <a:endParaRPr lang="en-IN" sz="2800" b="1" dirty="0">
            <a:solidFill>
              <a:srgbClr val="002060"/>
            </a:solidFill>
          </a:endParaRPr>
        </a:p>
      </dgm:t>
    </dgm:pt>
    <dgm:pt modelId="{26432560-D082-42F0-82A1-3AE5220A6E18}" type="parTrans" cxnId="{0D122A95-A334-4274-A6B7-2E71EA535E74}">
      <dgm:prSet/>
      <dgm:spPr/>
      <dgm:t>
        <a:bodyPr/>
        <a:lstStyle/>
        <a:p>
          <a:endParaRPr lang="en-IN"/>
        </a:p>
      </dgm:t>
    </dgm:pt>
    <dgm:pt modelId="{C7A67C27-004D-44C4-80C4-394B36A2242A}" type="sibTrans" cxnId="{0D122A95-A334-4274-A6B7-2E71EA535E74}">
      <dgm:prSet/>
      <dgm:spPr/>
      <dgm:t>
        <a:bodyPr/>
        <a:lstStyle/>
        <a:p>
          <a:endParaRPr lang="en-IN"/>
        </a:p>
      </dgm:t>
    </dgm:pt>
    <dgm:pt modelId="{5B0F45E0-79F9-4D74-9A9A-435F904E97AB}">
      <dgm:prSet custT="1"/>
      <dgm:spPr/>
      <dgm:t>
        <a:bodyPr/>
        <a:lstStyle/>
        <a:p>
          <a:pPr>
            <a:lnSpc>
              <a:spcPct val="100000"/>
            </a:lnSpc>
            <a:buSzPts val="1000"/>
            <a:buFont typeface="Arial" panose="020B0604020202020204" pitchFamily="34" charset="0"/>
            <a:buChar char="•"/>
          </a:pPr>
          <a:r>
            <a:rPr lang="en-GB" sz="2000" b="1" dirty="0">
              <a:solidFill>
                <a:schemeClr val="tx2"/>
              </a:solidFill>
            </a:rPr>
            <a:t>Reflexes</a:t>
          </a:r>
          <a:r>
            <a:rPr lang="en-GB" sz="2000" dirty="0">
              <a:solidFill>
                <a:schemeClr val="tx2"/>
              </a:solidFill>
            </a:rPr>
            <a:t>:</a:t>
          </a:r>
          <a:r>
            <a:rPr lang="en-GB" sz="2000" dirty="0"/>
            <a:t>Automatic responses to stimuli</a:t>
          </a:r>
          <a:endParaRPr lang="en-IN" sz="2000" dirty="0"/>
        </a:p>
      </dgm:t>
    </dgm:pt>
    <dgm:pt modelId="{9D117B86-A312-4E49-8917-0805AFE7F643}" type="parTrans" cxnId="{E276A84D-9567-4BEE-BE74-7EDA0B03C83E}">
      <dgm:prSet/>
      <dgm:spPr/>
      <dgm:t>
        <a:bodyPr/>
        <a:lstStyle/>
        <a:p>
          <a:endParaRPr lang="en-IN"/>
        </a:p>
      </dgm:t>
    </dgm:pt>
    <dgm:pt modelId="{9FBBCB9D-C6D5-433E-A18B-67D60CA44FC7}" type="sibTrans" cxnId="{E276A84D-9567-4BEE-BE74-7EDA0B03C83E}">
      <dgm:prSet/>
      <dgm:spPr/>
      <dgm:t>
        <a:bodyPr/>
        <a:lstStyle/>
        <a:p>
          <a:endParaRPr lang="en-IN"/>
        </a:p>
      </dgm:t>
    </dgm:pt>
    <dgm:pt modelId="{DBE1438C-1810-4016-B738-22A5689A1F0A}">
      <dgm:prSet custT="1"/>
      <dgm:spPr/>
      <dgm:t>
        <a:bodyPr/>
        <a:lstStyle/>
        <a:p>
          <a:pPr>
            <a:lnSpc>
              <a:spcPct val="100000"/>
            </a:lnSpc>
            <a:buSzPts val="1000"/>
            <a:buFont typeface="Arial" panose="020B0604020202020204" pitchFamily="34" charset="0"/>
            <a:buChar char="•"/>
          </a:pPr>
          <a:r>
            <a:rPr lang="en-GB" sz="2000" b="1" dirty="0">
              <a:solidFill>
                <a:srgbClr val="C00000"/>
              </a:solidFill>
            </a:rPr>
            <a:t>Control of Posture and Movements</a:t>
          </a:r>
          <a:r>
            <a:rPr lang="en-GB" sz="2000" dirty="0">
              <a:solidFill>
                <a:srgbClr val="C00000"/>
              </a:solidFill>
            </a:rPr>
            <a:t>:</a:t>
          </a:r>
          <a:r>
            <a:rPr lang="en-GB" sz="2000" dirty="0"/>
            <a:t>Coordination for balance and movement</a:t>
          </a:r>
          <a:endParaRPr lang="en-IN" sz="2000" dirty="0"/>
        </a:p>
      </dgm:t>
    </dgm:pt>
    <dgm:pt modelId="{61CCFDE6-560F-4CF3-8857-DC626B459EBA}" type="parTrans" cxnId="{7624F408-E736-43D5-B94C-AEF73A965164}">
      <dgm:prSet/>
      <dgm:spPr/>
      <dgm:t>
        <a:bodyPr/>
        <a:lstStyle/>
        <a:p>
          <a:endParaRPr lang="en-IN"/>
        </a:p>
      </dgm:t>
    </dgm:pt>
    <dgm:pt modelId="{287085AB-33B1-4402-BB7A-7A84B8F0380C}" type="sibTrans" cxnId="{7624F408-E736-43D5-B94C-AEF73A965164}">
      <dgm:prSet/>
      <dgm:spPr/>
      <dgm:t>
        <a:bodyPr/>
        <a:lstStyle/>
        <a:p>
          <a:endParaRPr lang="en-IN"/>
        </a:p>
      </dgm:t>
    </dgm:pt>
    <dgm:pt modelId="{67B60271-3D0D-469D-85EE-A7B46EB39C6C}">
      <dgm:prSet custT="1"/>
      <dgm:spPr/>
      <dgm:t>
        <a:bodyPr/>
        <a:lstStyle/>
        <a:p>
          <a:pPr>
            <a:lnSpc>
              <a:spcPct val="100000"/>
            </a:lnSpc>
            <a:buSzPts val="1000"/>
            <a:buFont typeface="Arial" panose="020B0604020202020204" pitchFamily="34" charset="0"/>
            <a:buChar char="•"/>
          </a:pPr>
          <a:r>
            <a:rPr lang="en-GB" sz="2000" b="1" dirty="0">
              <a:solidFill>
                <a:schemeClr val="accent6">
                  <a:lumMod val="75000"/>
                </a:schemeClr>
              </a:solidFill>
            </a:rPr>
            <a:t>Autonomic Nervous System</a:t>
          </a:r>
          <a:r>
            <a:rPr lang="en-GB" sz="2000" dirty="0">
              <a:solidFill>
                <a:schemeClr val="accent6">
                  <a:lumMod val="75000"/>
                </a:schemeClr>
              </a:solidFill>
            </a:rPr>
            <a:t>:</a:t>
          </a:r>
          <a:r>
            <a:rPr lang="en-GB" sz="2000" dirty="0"/>
            <a:t>Regulates involuntary functions (e.g., heart rate)</a:t>
          </a:r>
          <a:endParaRPr lang="en-IN" sz="2000" dirty="0"/>
        </a:p>
      </dgm:t>
    </dgm:pt>
    <dgm:pt modelId="{F0AB199E-F4C2-450C-9384-971DDBE90D86}" type="parTrans" cxnId="{6FE91E4B-3EEF-4963-816E-3578D55B8981}">
      <dgm:prSet/>
      <dgm:spPr/>
      <dgm:t>
        <a:bodyPr/>
        <a:lstStyle/>
        <a:p>
          <a:endParaRPr lang="en-IN"/>
        </a:p>
      </dgm:t>
    </dgm:pt>
    <dgm:pt modelId="{468E6D6C-DCCA-45D5-87EF-555B6E2AB217}" type="sibTrans" cxnId="{6FE91E4B-3EEF-4963-816E-3578D55B8981}">
      <dgm:prSet/>
      <dgm:spPr/>
      <dgm:t>
        <a:bodyPr/>
        <a:lstStyle/>
        <a:p>
          <a:endParaRPr lang="en-IN"/>
        </a:p>
      </dgm:t>
    </dgm:pt>
    <dgm:pt modelId="{2A9AA432-8FE4-4A5B-BEEF-E302D964C26A}">
      <dgm:prSet custT="1"/>
      <dgm:spPr>
        <a:solidFill>
          <a:srgbClr val="B5D834"/>
        </a:solidFill>
      </dgm:spPr>
      <dgm:t>
        <a:bodyPr/>
        <a:lstStyle/>
        <a:p>
          <a:pPr algn="ctr"/>
          <a:r>
            <a:rPr lang="en-GB" sz="2800" b="1" dirty="0">
              <a:solidFill>
                <a:schemeClr val="tx1"/>
              </a:solidFill>
            </a:rPr>
            <a:t>Neurotransmitters and Sleep Cycle</a:t>
          </a:r>
          <a:endParaRPr lang="en-IN" sz="2800" b="1" dirty="0">
            <a:solidFill>
              <a:schemeClr val="tx1"/>
            </a:solidFill>
          </a:endParaRPr>
        </a:p>
      </dgm:t>
    </dgm:pt>
    <dgm:pt modelId="{BA59C10B-898D-444E-811B-3F14AEA1C369}" type="parTrans" cxnId="{96932004-63DA-40EB-97CD-A7AAB6BBAB72}">
      <dgm:prSet/>
      <dgm:spPr/>
      <dgm:t>
        <a:bodyPr/>
        <a:lstStyle/>
        <a:p>
          <a:endParaRPr lang="en-IN"/>
        </a:p>
      </dgm:t>
    </dgm:pt>
    <dgm:pt modelId="{BCAA3C93-BF58-4AF7-8330-463EAF7AD830}" type="sibTrans" cxnId="{96932004-63DA-40EB-97CD-A7AAB6BBAB72}">
      <dgm:prSet/>
      <dgm:spPr/>
      <dgm:t>
        <a:bodyPr/>
        <a:lstStyle/>
        <a:p>
          <a:endParaRPr lang="en-IN"/>
        </a:p>
      </dgm:t>
    </dgm:pt>
    <dgm:pt modelId="{A77EAF09-038D-4249-BAC8-CEDC44F9E2DA}" type="pres">
      <dgm:prSet presAssocID="{7B56052F-8374-4860-BD77-99107BC05200}" presName="linear" presStyleCnt="0">
        <dgm:presLayoutVars>
          <dgm:animLvl val="lvl"/>
          <dgm:resizeHandles val="exact"/>
        </dgm:presLayoutVars>
      </dgm:prSet>
      <dgm:spPr/>
    </dgm:pt>
    <dgm:pt modelId="{EDFDD47B-2D53-4A84-A853-A3988314DEB9}" type="pres">
      <dgm:prSet presAssocID="{220642EE-F7AF-4E43-9381-3C81B1380EE4}" presName="parentText" presStyleLbl="node1" presStyleIdx="0" presStyleCnt="2" custScaleY="38152" custLinFactY="-77284" custLinFactNeighborY="-100000">
        <dgm:presLayoutVars>
          <dgm:chMax val="0"/>
          <dgm:bulletEnabled val="1"/>
        </dgm:presLayoutVars>
      </dgm:prSet>
      <dgm:spPr/>
    </dgm:pt>
    <dgm:pt modelId="{3AB45369-94BB-46BB-9114-386522B79082}" type="pres">
      <dgm:prSet presAssocID="{220642EE-F7AF-4E43-9381-3C81B1380EE4}" presName="childText" presStyleLbl="revTx" presStyleIdx="0" presStyleCnt="1" custLinFactY="-71970" custLinFactNeighborY="-100000">
        <dgm:presLayoutVars>
          <dgm:bulletEnabled val="1"/>
        </dgm:presLayoutVars>
      </dgm:prSet>
      <dgm:spPr/>
    </dgm:pt>
    <dgm:pt modelId="{E201696D-52A3-4E8D-B11D-2D13EA5D0FD9}" type="pres">
      <dgm:prSet presAssocID="{2A9AA432-8FE4-4A5B-BEEF-E302D964C26A}" presName="parentText" presStyleLbl="node1" presStyleIdx="1" presStyleCnt="2" custScaleY="37229" custLinFactY="-73730" custLinFactNeighborX="381" custLinFactNeighborY="-100000">
        <dgm:presLayoutVars>
          <dgm:chMax val="0"/>
          <dgm:bulletEnabled val="1"/>
        </dgm:presLayoutVars>
      </dgm:prSet>
      <dgm:spPr/>
    </dgm:pt>
  </dgm:ptLst>
  <dgm:cxnLst>
    <dgm:cxn modelId="{E0F82700-E351-49A9-A328-2B7CDEB38403}" type="presOf" srcId="{220642EE-F7AF-4E43-9381-3C81B1380EE4}" destId="{EDFDD47B-2D53-4A84-A853-A3988314DEB9}" srcOrd="0" destOrd="0" presId="urn:microsoft.com/office/officeart/2005/8/layout/vList2"/>
    <dgm:cxn modelId="{96932004-63DA-40EB-97CD-A7AAB6BBAB72}" srcId="{7B56052F-8374-4860-BD77-99107BC05200}" destId="{2A9AA432-8FE4-4A5B-BEEF-E302D964C26A}" srcOrd="1" destOrd="0" parTransId="{BA59C10B-898D-444E-811B-3F14AEA1C369}" sibTransId="{BCAA3C93-BF58-4AF7-8330-463EAF7AD830}"/>
    <dgm:cxn modelId="{AAFA2B05-03D8-413C-8273-D5AC4C978EC4}" type="presOf" srcId="{67B60271-3D0D-469D-85EE-A7B46EB39C6C}" destId="{3AB45369-94BB-46BB-9114-386522B79082}" srcOrd="0" destOrd="2" presId="urn:microsoft.com/office/officeart/2005/8/layout/vList2"/>
    <dgm:cxn modelId="{7624F408-E736-43D5-B94C-AEF73A965164}" srcId="{220642EE-F7AF-4E43-9381-3C81B1380EE4}" destId="{DBE1438C-1810-4016-B738-22A5689A1F0A}" srcOrd="1" destOrd="0" parTransId="{61CCFDE6-560F-4CF3-8857-DC626B459EBA}" sibTransId="{287085AB-33B1-4402-BB7A-7A84B8F0380C}"/>
    <dgm:cxn modelId="{B90CEF0F-E46C-47B1-8B1F-40836556582B}" type="presOf" srcId="{2A9AA432-8FE4-4A5B-BEEF-E302D964C26A}" destId="{E201696D-52A3-4E8D-B11D-2D13EA5D0FD9}" srcOrd="0" destOrd="0" presId="urn:microsoft.com/office/officeart/2005/8/layout/vList2"/>
    <dgm:cxn modelId="{0A555D19-EE69-4857-B625-5650507A3150}" type="presOf" srcId="{5B0F45E0-79F9-4D74-9A9A-435F904E97AB}" destId="{3AB45369-94BB-46BB-9114-386522B79082}" srcOrd="0" destOrd="0" presId="urn:microsoft.com/office/officeart/2005/8/layout/vList2"/>
    <dgm:cxn modelId="{0136D639-5946-4117-BDFE-FA6C031949DA}" type="presOf" srcId="{7B56052F-8374-4860-BD77-99107BC05200}" destId="{A77EAF09-038D-4249-BAC8-CEDC44F9E2DA}" srcOrd="0" destOrd="0" presId="urn:microsoft.com/office/officeart/2005/8/layout/vList2"/>
    <dgm:cxn modelId="{6FE91E4B-3EEF-4963-816E-3578D55B8981}" srcId="{220642EE-F7AF-4E43-9381-3C81B1380EE4}" destId="{67B60271-3D0D-469D-85EE-A7B46EB39C6C}" srcOrd="2" destOrd="0" parTransId="{F0AB199E-F4C2-450C-9384-971DDBE90D86}" sibTransId="{468E6D6C-DCCA-45D5-87EF-555B6E2AB217}"/>
    <dgm:cxn modelId="{E276A84D-9567-4BEE-BE74-7EDA0B03C83E}" srcId="{220642EE-F7AF-4E43-9381-3C81B1380EE4}" destId="{5B0F45E0-79F9-4D74-9A9A-435F904E97AB}" srcOrd="0" destOrd="0" parTransId="{9D117B86-A312-4E49-8917-0805AFE7F643}" sibTransId="{9FBBCB9D-C6D5-433E-A18B-67D60CA44FC7}"/>
    <dgm:cxn modelId="{0D122A95-A334-4274-A6B7-2E71EA535E74}" srcId="{7B56052F-8374-4860-BD77-99107BC05200}" destId="{220642EE-F7AF-4E43-9381-3C81B1380EE4}" srcOrd="0" destOrd="0" parTransId="{26432560-D082-42F0-82A1-3AE5220A6E18}" sibTransId="{C7A67C27-004D-44C4-80C4-394B36A2242A}"/>
    <dgm:cxn modelId="{F23AC2CE-A132-457C-9818-471B8D37169C}" type="presOf" srcId="{DBE1438C-1810-4016-B738-22A5689A1F0A}" destId="{3AB45369-94BB-46BB-9114-386522B79082}" srcOrd="0" destOrd="1" presId="urn:microsoft.com/office/officeart/2005/8/layout/vList2"/>
    <dgm:cxn modelId="{EADDC322-98E8-4895-94B1-4C6866B77D7B}" type="presParOf" srcId="{A77EAF09-038D-4249-BAC8-CEDC44F9E2DA}" destId="{EDFDD47B-2D53-4A84-A853-A3988314DEB9}" srcOrd="0" destOrd="0" presId="urn:microsoft.com/office/officeart/2005/8/layout/vList2"/>
    <dgm:cxn modelId="{BF7938EC-08A3-4C12-BB48-0465174D3299}" type="presParOf" srcId="{A77EAF09-038D-4249-BAC8-CEDC44F9E2DA}" destId="{3AB45369-94BB-46BB-9114-386522B79082}" srcOrd="1" destOrd="0" presId="urn:microsoft.com/office/officeart/2005/8/layout/vList2"/>
    <dgm:cxn modelId="{E71FF27C-9186-45E4-9A99-BE629759A486}" type="presParOf" srcId="{A77EAF09-038D-4249-BAC8-CEDC44F9E2DA}" destId="{E201696D-52A3-4E8D-B11D-2D13EA5D0FD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95817B-AF93-4F47-90DA-314187D0CD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C7E5CA1-6DC8-47F1-A820-71E601EAEA1A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en-GB" sz="2800" b="1" dirty="0">
              <a:solidFill>
                <a:schemeClr val="tx1"/>
              </a:solidFill>
            </a:rPr>
            <a:t>Eye: Functional Morphology</a:t>
          </a:r>
          <a:endParaRPr lang="en-IN" sz="2800" b="1" dirty="0">
            <a:solidFill>
              <a:schemeClr val="tx1"/>
            </a:solidFill>
          </a:endParaRPr>
        </a:p>
      </dgm:t>
    </dgm:pt>
    <dgm:pt modelId="{5ABFDAE6-EFDC-4A6E-9852-446FE01152DB}" type="parTrans" cxnId="{BCA9448C-69C3-45D6-8465-85822EF3353F}">
      <dgm:prSet/>
      <dgm:spPr/>
      <dgm:t>
        <a:bodyPr/>
        <a:lstStyle/>
        <a:p>
          <a:endParaRPr lang="en-IN"/>
        </a:p>
      </dgm:t>
    </dgm:pt>
    <dgm:pt modelId="{9588ED9D-CAB6-4270-A226-D7B2B73C2E11}" type="sibTrans" cxnId="{BCA9448C-69C3-45D6-8465-85822EF3353F}">
      <dgm:prSet/>
      <dgm:spPr/>
      <dgm:t>
        <a:bodyPr/>
        <a:lstStyle/>
        <a:p>
          <a:endParaRPr lang="en-IN"/>
        </a:p>
      </dgm:t>
    </dgm:pt>
    <dgm:pt modelId="{9ACC82BA-6172-4FDA-9F65-CA5E74C0E079}">
      <dgm:prSet custT="1"/>
      <dgm:spPr/>
      <dgm:t>
        <a:bodyPr/>
        <a:lstStyle/>
        <a:p>
          <a:pPr algn="just">
            <a:lnSpc>
              <a:spcPct val="15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rgbClr val="FF0000"/>
              </a:solidFill>
            </a:rPr>
            <a:t>Components</a:t>
          </a:r>
          <a:r>
            <a:rPr lang="en-GB" sz="2000" dirty="0">
              <a:solidFill>
                <a:srgbClr val="FF0000"/>
              </a:solidFill>
            </a:rPr>
            <a:t>:</a:t>
          </a:r>
          <a:r>
            <a:rPr lang="en-GB" sz="2000" dirty="0"/>
            <a:t>Cornea, lens, retina, optic nerve</a:t>
          </a:r>
          <a:endParaRPr lang="en-IN" sz="2000" dirty="0"/>
        </a:p>
      </dgm:t>
    </dgm:pt>
    <dgm:pt modelId="{AA3EA8DF-B8E7-4C5A-9118-B069E33E59E1}" type="parTrans" cxnId="{2DB53314-3560-41FB-9B21-79FBA924A10E}">
      <dgm:prSet/>
      <dgm:spPr/>
      <dgm:t>
        <a:bodyPr/>
        <a:lstStyle/>
        <a:p>
          <a:endParaRPr lang="en-IN"/>
        </a:p>
      </dgm:t>
    </dgm:pt>
    <dgm:pt modelId="{454E308A-740A-41E6-82CA-FD88E7D04F01}" type="sibTrans" cxnId="{2DB53314-3560-41FB-9B21-79FBA924A10E}">
      <dgm:prSet/>
      <dgm:spPr/>
      <dgm:t>
        <a:bodyPr/>
        <a:lstStyle/>
        <a:p>
          <a:endParaRPr lang="en-IN"/>
        </a:p>
      </dgm:t>
    </dgm:pt>
    <dgm:pt modelId="{A901C5DF-64C1-4BE5-B54A-3FE8343E5159}">
      <dgm:prSet custT="1"/>
      <dgm:spPr>
        <a:solidFill>
          <a:srgbClr val="002060"/>
        </a:solidFill>
      </dgm:spPr>
      <dgm:t>
        <a:bodyPr/>
        <a:lstStyle/>
        <a:p>
          <a:pPr algn="ctr"/>
          <a:r>
            <a:rPr lang="en-GB" sz="2800" b="1" dirty="0">
              <a:solidFill>
                <a:srgbClr val="FFC000"/>
              </a:solidFill>
            </a:rPr>
            <a:t>Ear: Physiology of Hearing</a:t>
          </a:r>
          <a:endParaRPr lang="en-IN" sz="2800" b="1" dirty="0">
            <a:solidFill>
              <a:srgbClr val="FFC000"/>
            </a:solidFill>
          </a:endParaRPr>
        </a:p>
      </dgm:t>
    </dgm:pt>
    <dgm:pt modelId="{011A1648-8CC8-410B-A047-E014D18AEE4F}" type="parTrans" cxnId="{E5F57674-1D88-4574-BD9D-E8ECBE031FF8}">
      <dgm:prSet/>
      <dgm:spPr/>
      <dgm:t>
        <a:bodyPr/>
        <a:lstStyle/>
        <a:p>
          <a:endParaRPr lang="en-IN"/>
        </a:p>
      </dgm:t>
    </dgm:pt>
    <dgm:pt modelId="{C583D393-E894-4846-A9C7-5AE613A142F0}" type="sibTrans" cxnId="{E5F57674-1D88-4574-BD9D-E8ECBE031FF8}">
      <dgm:prSet/>
      <dgm:spPr/>
      <dgm:t>
        <a:bodyPr/>
        <a:lstStyle/>
        <a:p>
          <a:endParaRPr lang="en-IN"/>
        </a:p>
      </dgm:t>
    </dgm:pt>
    <dgm:pt modelId="{024DAE81-F992-46BD-AB60-18796E36760F}">
      <dgm:prSet custT="1"/>
      <dgm:spPr/>
      <dgm:t>
        <a:bodyPr/>
        <a:lstStyle/>
        <a:p>
          <a:pPr algn="just">
            <a:lnSpc>
              <a:spcPct val="150000"/>
            </a:lnSpc>
            <a:buSzPts val="1000"/>
            <a:buFont typeface="Wingdings" panose="05000000000000000000" pitchFamily="2" charset="2"/>
            <a:buChar char="§"/>
          </a:pPr>
          <a:r>
            <a:rPr lang="en-GB" sz="2000" b="1" dirty="0">
              <a:solidFill>
                <a:srgbClr val="002060"/>
              </a:solidFill>
            </a:rPr>
            <a:t>Components</a:t>
          </a:r>
          <a:r>
            <a:rPr lang="en-GB" sz="2000" dirty="0">
              <a:solidFill>
                <a:srgbClr val="002060"/>
              </a:solidFill>
            </a:rPr>
            <a:t>:</a:t>
          </a:r>
          <a:r>
            <a:rPr lang="en-GB" sz="2000" dirty="0"/>
            <a:t>Outer ear (pinna), middle ear (ossicles), inner ear (cochlea)</a:t>
          </a:r>
          <a:endParaRPr lang="en-IN" sz="2000" dirty="0"/>
        </a:p>
      </dgm:t>
    </dgm:pt>
    <dgm:pt modelId="{3DC64271-136F-4E2D-9F7F-B5D836064618}" type="parTrans" cxnId="{AA5B541C-1F4A-42F2-B9DC-B9F83056C8DC}">
      <dgm:prSet/>
      <dgm:spPr/>
      <dgm:t>
        <a:bodyPr/>
        <a:lstStyle/>
        <a:p>
          <a:endParaRPr lang="en-IN"/>
        </a:p>
      </dgm:t>
    </dgm:pt>
    <dgm:pt modelId="{DAD90E9B-E238-453B-B001-657D5398BEA9}" type="sibTrans" cxnId="{AA5B541C-1F4A-42F2-B9DC-B9F83056C8DC}">
      <dgm:prSet/>
      <dgm:spPr/>
      <dgm:t>
        <a:bodyPr/>
        <a:lstStyle/>
        <a:p>
          <a:endParaRPr lang="en-IN"/>
        </a:p>
      </dgm:t>
    </dgm:pt>
    <dgm:pt modelId="{9A30DC78-8A26-4189-9ABE-A18A64D1EDAB}">
      <dgm:prSet custT="1"/>
      <dgm:spPr/>
      <dgm:t>
        <a:bodyPr/>
        <a:lstStyle/>
        <a:p>
          <a:pPr algn="just">
            <a:lnSpc>
              <a:spcPct val="150000"/>
            </a:lnSpc>
            <a:buSzPts val="1000"/>
            <a:buFont typeface="Wingdings" panose="05000000000000000000" pitchFamily="2" charset="2"/>
            <a:buChar char="§"/>
          </a:pPr>
          <a:r>
            <a:rPr lang="en-GB" sz="2000" b="1" dirty="0">
              <a:solidFill>
                <a:srgbClr val="002060"/>
              </a:solidFill>
            </a:rPr>
            <a:t>Hearing Impairment</a:t>
          </a:r>
          <a:r>
            <a:rPr lang="en-GB" sz="2000" dirty="0"/>
            <a:t>: Includes conductive and sensorineural hearing loss</a:t>
          </a:r>
          <a:endParaRPr lang="en-IN" sz="2000" dirty="0"/>
        </a:p>
      </dgm:t>
    </dgm:pt>
    <dgm:pt modelId="{6B684216-D78C-45E5-9535-724509E91906}" type="parTrans" cxnId="{A8983722-6E65-48A5-ADB9-D2D699A0264B}">
      <dgm:prSet/>
      <dgm:spPr/>
      <dgm:t>
        <a:bodyPr/>
        <a:lstStyle/>
        <a:p>
          <a:endParaRPr lang="en-IN"/>
        </a:p>
      </dgm:t>
    </dgm:pt>
    <dgm:pt modelId="{049E293A-4EED-471E-989C-B1F5809AA026}" type="sibTrans" cxnId="{A8983722-6E65-48A5-ADB9-D2D699A0264B}">
      <dgm:prSet/>
      <dgm:spPr/>
      <dgm:t>
        <a:bodyPr/>
        <a:lstStyle/>
        <a:p>
          <a:endParaRPr lang="en-IN"/>
        </a:p>
      </dgm:t>
    </dgm:pt>
    <dgm:pt modelId="{7DE215FC-A7B7-46F5-92E0-7C0100E5A4B9}">
      <dgm:prSet custT="1"/>
      <dgm:spPr/>
      <dgm:t>
        <a:bodyPr/>
        <a:lstStyle/>
        <a:p>
          <a:pPr algn="just">
            <a:lnSpc>
              <a:spcPct val="150000"/>
            </a:lnSpc>
            <a:buSzPts val="1000"/>
            <a:buFont typeface="Symbol" panose="05050102010706020507" pitchFamily="18" charset="2"/>
            <a:buChar char=""/>
          </a:pPr>
          <a:r>
            <a:rPr lang="en-GB" sz="2000" b="1" dirty="0">
              <a:solidFill>
                <a:srgbClr val="FF0000"/>
              </a:solidFill>
            </a:rPr>
            <a:t>Neural Pathway</a:t>
          </a:r>
          <a:r>
            <a:rPr lang="en-GB" sz="2000" dirty="0">
              <a:solidFill>
                <a:srgbClr val="FF0000"/>
              </a:solidFill>
            </a:rPr>
            <a:t>:</a:t>
          </a:r>
          <a:r>
            <a:rPr lang="en-GB" sz="2000" dirty="0"/>
            <a:t>Light converted to electrical signals in the retina</a:t>
          </a:r>
          <a:endParaRPr lang="en-IN" sz="2000" dirty="0"/>
        </a:p>
      </dgm:t>
    </dgm:pt>
    <dgm:pt modelId="{C74DE3D0-599C-4344-B1F4-D6071869C15E}" type="parTrans" cxnId="{3B9F859C-EF84-4FF7-BB78-77B3B49E95D6}">
      <dgm:prSet/>
      <dgm:spPr/>
      <dgm:t>
        <a:bodyPr/>
        <a:lstStyle/>
        <a:p>
          <a:endParaRPr lang="en-US"/>
        </a:p>
      </dgm:t>
    </dgm:pt>
    <dgm:pt modelId="{76D01B4A-23C3-467E-953A-E0B9EC41D8D7}" type="sibTrans" cxnId="{3B9F859C-EF84-4FF7-BB78-77B3B49E95D6}">
      <dgm:prSet/>
      <dgm:spPr/>
      <dgm:t>
        <a:bodyPr/>
        <a:lstStyle/>
        <a:p>
          <a:endParaRPr lang="en-US"/>
        </a:p>
      </dgm:t>
    </dgm:pt>
    <dgm:pt modelId="{E996E359-A09D-475D-8CF9-504ECB32252F}" type="pres">
      <dgm:prSet presAssocID="{EA95817B-AF93-4F47-90DA-314187D0CD68}" presName="linear" presStyleCnt="0">
        <dgm:presLayoutVars>
          <dgm:animLvl val="lvl"/>
          <dgm:resizeHandles val="exact"/>
        </dgm:presLayoutVars>
      </dgm:prSet>
      <dgm:spPr/>
    </dgm:pt>
    <dgm:pt modelId="{97315948-57AA-4E74-A682-2A2AD5F56F3C}" type="pres">
      <dgm:prSet presAssocID="{FC7E5CA1-6DC8-47F1-A820-71E601EAEA1A}" presName="parentText" presStyleLbl="node1" presStyleIdx="0" presStyleCnt="2" custScaleY="47750" custLinFactNeighborX="777" custLinFactNeighborY="-44440">
        <dgm:presLayoutVars>
          <dgm:chMax val="0"/>
          <dgm:bulletEnabled val="1"/>
        </dgm:presLayoutVars>
      </dgm:prSet>
      <dgm:spPr/>
    </dgm:pt>
    <dgm:pt modelId="{71957508-0E3C-4C4E-8DBE-F7735C892855}" type="pres">
      <dgm:prSet presAssocID="{FC7E5CA1-6DC8-47F1-A820-71E601EAEA1A}" presName="childText" presStyleLbl="revTx" presStyleIdx="0" presStyleCnt="2" custLinFactNeighborX="1619" custLinFactNeighborY="-33837">
        <dgm:presLayoutVars>
          <dgm:bulletEnabled val="1"/>
        </dgm:presLayoutVars>
      </dgm:prSet>
      <dgm:spPr/>
    </dgm:pt>
    <dgm:pt modelId="{E683336D-ECCB-42EB-B720-89418802F0E9}" type="pres">
      <dgm:prSet presAssocID="{A901C5DF-64C1-4BE5-B54A-3FE8343E5159}" presName="parentText" presStyleLbl="node1" presStyleIdx="1" presStyleCnt="2" custScaleY="37568" custLinFactNeighborY="-43139">
        <dgm:presLayoutVars>
          <dgm:chMax val="0"/>
          <dgm:bulletEnabled val="1"/>
        </dgm:presLayoutVars>
      </dgm:prSet>
      <dgm:spPr/>
    </dgm:pt>
    <dgm:pt modelId="{2B8473F5-D223-478C-8FE4-4BB0116DF69D}" type="pres">
      <dgm:prSet presAssocID="{A901C5DF-64C1-4BE5-B54A-3FE8343E5159}" presName="childText" presStyleLbl="revTx" presStyleIdx="1" presStyleCnt="2" custLinFactNeighborY="-38428">
        <dgm:presLayoutVars>
          <dgm:bulletEnabled val="1"/>
        </dgm:presLayoutVars>
      </dgm:prSet>
      <dgm:spPr/>
    </dgm:pt>
  </dgm:ptLst>
  <dgm:cxnLst>
    <dgm:cxn modelId="{778F590F-1B78-4A4A-A2F2-29662EAB1049}" type="presOf" srcId="{9ACC82BA-6172-4FDA-9F65-CA5E74C0E079}" destId="{71957508-0E3C-4C4E-8DBE-F7735C892855}" srcOrd="0" destOrd="0" presId="urn:microsoft.com/office/officeart/2005/8/layout/vList2"/>
    <dgm:cxn modelId="{2DB53314-3560-41FB-9B21-79FBA924A10E}" srcId="{FC7E5CA1-6DC8-47F1-A820-71E601EAEA1A}" destId="{9ACC82BA-6172-4FDA-9F65-CA5E74C0E079}" srcOrd="0" destOrd="0" parTransId="{AA3EA8DF-B8E7-4C5A-9118-B069E33E59E1}" sibTransId="{454E308A-740A-41E6-82CA-FD88E7D04F01}"/>
    <dgm:cxn modelId="{55888E1B-8A09-4136-8EB9-EDF0054548AA}" type="presOf" srcId="{024DAE81-F992-46BD-AB60-18796E36760F}" destId="{2B8473F5-D223-478C-8FE4-4BB0116DF69D}" srcOrd="0" destOrd="0" presId="urn:microsoft.com/office/officeart/2005/8/layout/vList2"/>
    <dgm:cxn modelId="{AA5B541C-1F4A-42F2-B9DC-B9F83056C8DC}" srcId="{A901C5DF-64C1-4BE5-B54A-3FE8343E5159}" destId="{024DAE81-F992-46BD-AB60-18796E36760F}" srcOrd="0" destOrd="0" parTransId="{3DC64271-136F-4E2D-9F7F-B5D836064618}" sibTransId="{DAD90E9B-E238-453B-B001-657D5398BEA9}"/>
    <dgm:cxn modelId="{A8983722-6E65-48A5-ADB9-D2D699A0264B}" srcId="{A901C5DF-64C1-4BE5-B54A-3FE8343E5159}" destId="{9A30DC78-8A26-4189-9ABE-A18A64D1EDAB}" srcOrd="1" destOrd="0" parTransId="{6B684216-D78C-45E5-9535-724509E91906}" sibTransId="{049E293A-4EED-471E-989C-B1F5809AA026}"/>
    <dgm:cxn modelId="{A60BD13C-EBA7-4FF0-A221-474590E47B47}" type="presOf" srcId="{9A30DC78-8A26-4189-9ABE-A18A64D1EDAB}" destId="{2B8473F5-D223-478C-8FE4-4BB0116DF69D}" srcOrd="0" destOrd="1" presId="urn:microsoft.com/office/officeart/2005/8/layout/vList2"/>
    <dgm:cxn modelId="{9FAA9364-CF49-4F55-8176-44898DBF6EA7}" type="presOf" srcId="{FC7E5CA1-6DC8-47F1-A820-71E601EAEA1A}" destId="{97315948-57AA-4E74-A682-2A2AD5F56F3C}" srcOrd="0" destOrd="0" presId="urn:microsoft.com/office/officeart/2005/8/layout/vList2"/>
    <dgm:cxn modelId="{35ACDD6B-D3E4-4F31-8891-8343EEAA8B0E}" type="presOf" srcId="{EA95817B-AF93-4F47-90DA-314187D0CD68}" destId="{E996E359-A09D-475D-8CF9-504ECB32252F}" srcOrd="0" destOrd="0" presId="urn:microsoft.com/office/officeart/2005/8/layout/vList2"/>
    <dgm:cxn modelId="{E5F57674-1D88-4574-BD9D-E8ECBE031FF8}" srcId="{EA95817B-AF93-4F47-90DA-314187D0CD68}" destId="{A901C5DF-64C1-4BE5-B54A-3FE8343E5159}" srcOrd="1" destOrd="0" parTransId="{011A1648-8CC8-410B-A047-E014D18AEE4F}" sibTransId="{C583D393-E894-4846-A9C7-5AE613A142F0}"/>
    <dgm:cxn modelId="{BCA9448C-69C3-45D6-8465-85822EF3353F}" srcId="{EA95817B-AF93-4F47-90DA-314187D0CD68}" destId="{FC7E5CA1-6DC8-47F1-A820-71E601EAEA1A}" srcOrd="0" destOrd="0" parTransId="{5ABFDAE6-EFDC-4A6E-9852-446FE01152DB}" sibTransId="{9588ED9D-CAB6-4270-A226-D7B2B73C2E11}"/>
    <dgm:cxn modelId="{3B9F859C-EF84-4FF7-BB78-77B3B49E95D6}" srcId="{FC7E5CA1-6DC8-47F1-A820-71E601EAEA1A}" destId="{7DE215FC-A7B7-46F5-92E0-7C0100E5A4B9}" srcOrd="1" destOrd="0" parTransId="{C74DE3D0-599C-4344-B1F4-D6071869C15E}" sibTransId="{76D01B4A-23C3-467E-953A-E0B9EC41D8D7}"/>
    <dgm:cxn modelId="{D76AA69E-DB64-43CB-8BC6-1268EE16AEE8}" type="presOf" srcId="{A901C5DF-64C1-4BE5-B54A-3FE8343E5159}" destId="{E683336D-ECCB-42EB-B720-89418802F0E9}" srcOrd="0" destOrd="0" presId="urn:microsoft.com/office/officeart/2005/8/layout/vList2"/>
    <dgm:cxn modelId="{822C64C4-D6A2-4155-9766-14A1D2EF92D6}" type="presOf" srcId="{7DE215FC-A7B7-46F5-92E0-7C0100E5A4B9}" destId="{71957508-0E3C-4C4E-8DBE-F7735C892855}" srcOrd="0" destOrd="1" presId="urn:microsoft.com/office/officeart/2005/8/layout/vList2"/>
    <dgm:cxn modelId="{DD564BF2-3001-43BE-9254-446E52AAA2C8}" type="presParOf" srcId="{E996E359-A09D-475D-8CF9-504ECB32252F}" destId="{97315948-57AA-4E74-A682-2A2AD5F56F3C}" srcOrd="0" destOrd="0" presId="urn:microsoft.com/office/officeart/2005/8/layout/vList2"/>
    <dgm:cxn modelId="{2B687309-509A-49B2-A289-624C8E1F6465}" type="presParOf" srcId="{E996E359-A09D-475D-8CF9-504ECB32252F}" destId="{71957508-0E3C-4C4E-8DBE-F7735C892855}" srcOrd="1" destOrd="0" presId="urn:microsoft.com/office/officeart/2005/8/layout/vList2"/>
    <dgm:cxn modelId="{E021E1EB-0E1B-4BF3-85C3-1862602547F5}" type="presParOf" srcId="{E996E359-A09D-475D-8CF9-504ECB32252F}" destId="{E683336D-ECCB-42EB-B720-89418802F0E9}" srcOrd="2" destOrd="0" presId="urn:microsoft.com/office/officeart/2005/8/layout/vList2"/>
    <dgm:cxn modelId="{C19EE186-A2F8-4A66-AB90-586E02208026}" type="presParOf" srcId="{E996E359-A09D-475D-8CF9-504ECB32252F}" destId="{2B8473F5-D223-478C-8FE4-4BB0116DF69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37D0D-A22C-4D08-8477-F383BDE87C8E}">
      <dsp:nvSpPr>
        <dsp:cNvPr id="0" name=""/>
        <dsp:cNvSpPr/>
      </dsp:nvSpPr>
      <dsp:spPr>
        <a:xfrm>
          <a:off x="4596143" y="828422"/>
          <a:ext cx="3472590" cy="239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901"/>
              </a:lnTo>
              <a:lnTo>
                <a:pt x="3472590" y="119901"/>
              </a:lnTo>
              <a:lnTo>
                <a:pt x="3472590" y="239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7EBF73-C6B7-4F8C-9173-A297ADCDB7D1}">
      <dsp:nvSpPr>
        <dsp:cNvPr id="0" name=""/>
        <dsp:cNvSpPr/>
      </dsp:nvSpPr>
      <dsp:spPr>
        <a:xfrm>
          <a:off x="4596143" y="828422"/>
          <a:ext cx="1896834" cy="239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901"/>
              </a:lnTo>
              <a:lnTo>
                <a:pt x="1896834" y="119901"/>
              </a:lnTo>
              <a:lnTo>
                <a:pt x="1896834" y="239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A7609-457F-40EC-9E05-0406AFBE5919}">
      <dsp:nvSpPr>
        <dsp:cNvPr id="0" name=""/>
        <dsp:cNvSpPr/>
      </dsp:nvSpPr>
      <dsp:spPr>
        <a:xfrm>
          <a:off x="4596143" y="828422"/>
          <a:ext cx="270750" cy="239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901"/>
              </a:lnTo>
              <a:lnTo>
                <a:pt x="270750" y="119901"/>
              </a:lnTo>
              <a:lnTo>
                <a:pt x="270750" y="239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C9138E-73AD-401C-90D6-1E15B430695E}">
      <dsp:nvSpPr>
        <dsp:cNvPr id="0" name=""/>
        <dsp:cNvSpPr/>
      </dsp:nvSpPr>
      <dsp:spPr>
        <a:xfrm>
          <a:off x="3095804" y="828422"/>
          <a:ext cx="1500338" cy="239636"/>
        </a:xfrm>
        <a:custGeom>
          <a:avLst/>
          <a:gdLst/>
          <a:ahLst/>
          <a:cxnLst/>
          <a:rect l="0" t="0" r="0" b="0"/>
          <a:pathLst>
            <a:path>
              <a:moveTo>
                <a:pt x="1500338" y="0"/>
              </a:moveTo>
              <a:lnTo>
                <a:pt x="1500338" y="119901"/>
              </a:lnTo>
              <a:lnTo>
                <a:pt x="0" y="119901"/>
              </a:lnTo>
              <a:lnTo>
                <a:pt x="0" y="239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C6E3AA-5E67-4263-A2C5-BDC5F2704068}">
      <dsp:nvSpPr>
        <dsp:cNvPr id="0" name=""/>
        <dsp:cNvSpPr/>
      </dsp:nvSpPr>
      <dsp:spPr>
        <a:xfrm>
          <a:off x="1249298" y="828422"/>
          <a:ext cx="3346844" cy="239636"/>
        </a:xfrm>
        <a:custGeom>
          <a:avLst/>
          <a:gdLst/>
          <a:ahLst/>
          <a:cxnLst/>
          <a:rect l="0" t="0" r="0" b="0"/>
          <a:pathLst>
            <a:path>
              <a:moveTo>
                <a:pt x="3346844" y="0"/>
              </a:moveTo>
              <a:lnTo>
                <a:pt x="3346844" y="119901"/>
              </a:lnTo>
              <a:lnTo>
                <a:pt x="0" y="119901"/>
              </a:lnTo>
              <a:lnTo>
                <a:pt x="0" y="239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9C27B8-A16C-4DA5-918B-EEC4D9F1687A}">
      <dsp:nvSpPr>
        <dsp:cNvPr id="0" name=""/>
        <dsp:cNvSpPr/>
      </dsp:nvSpPr>
      <dsp:spPr>
        <a:xfrm>
          <a:off x="3177121" y="0"/>
          <a:ext cx="2838042" cy="828422"/>
        </a:xfrm>
        <a:prstGeom prst="rect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Muscle Action Potential</a:t>
          </a:r>
          <a:endParaRPr lang="en-IN" sz="2800" b="1" kern="1200" dirty="0">
            <a:solidFill>
              <a:schemeClr val="tx1"/>
            </a:solidFill>
          </a:endParaRPr>
        </a:p>
      </dsp:txBody>
      <dsp:txXfrm>
        <a:off x="3177121" y="0"/>
        <a:ext cx="2838042" cy="828422"/>
      </dsp:txXfrm>
    </dsp:sp>
    <dsp:sp modelId="{89582116-06CA-487E-BE73-AE88FE93E041}">
      <dsp:nvSpPr>
        <dsp:cNvPr id="0" name=""/>
        <dsp:cNvSpPr/>
      </dsp:nvSpPr>
      <dsp:spPr>
        <a:xfrm>
          <a:off x="443374" y="1068059"/>
          <a:ext cx="1611846" cy="2182655"/>
        </a:xfrm>
        <a:prstGeom prst="rect">
          <a:avLst/>
        </a:prstGeom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Excitation and Propagation</a:t>
          </a:r>
          <a:r>
            <a:rPr lang="en-GB" sz="2000" kern="1200" dirty="0">
              <a:solidFill>
                <a:schemeClr val="tx1"/>
              </a:solidFill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1800" kern="1200" dirty="0">
              <a:solidFill>
                <a:schemeClr val="tx1"/>
              </a:solidFill>
            </a:rPr>
            <a:t>Action potential travels along the sarcolemma and T-tubules, triggering calcium release.</a:t>
          </a:r>
          <a:endParaRPr lang="en-IN" sz="1800" kern="1200" dirty="0">
            <a:solidFill>
              <a:schemeClr val="tx1"/>
            </a:solidFill>
          </a:endParaRPr>
        </a:p>
      </dsp:txBody>
      <dsp:txXfrm>
        <a:off x="443374" y="1068059"/>
        <a:ext cx="1611846" cy="2182655"/>
      </dsp:txXfrm>
    </dsp:sp>
    <dsp:sp modelId="{736D50A7-F57C-4BDD-902A-06DC24A1DA67}">
      <dsp:nvSpPr>
        <dsp:cNvPr id="0" name=""/>
        <dsp:cNvSpPr/>
      </dsp:nvSpPr>
      <dsp:spPr>
        <a:xfrm>
          <a:off x="2294692" y="1068059"/>
          <a:ext cx="1602222" cy="2170117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tint val="66000"/>
                <a:satMod val="160000"/>
              </a:schemeClr>
            </a:gs>
            <a:gs pos="50000">
              <a:schemeClr val="accent4">
                <a:lumMod val="75000"/>
                <a:tint val="44500"/>
                <a:satMod val="160000"/>
              </a:schemeClr>
            </a:gs>
            <a:gs pos="100000">
              <a:schemeClr val="accent4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Latent Period</a:t>
          </a:r>
          <a:r>
            <a:rPr lang="en-GB" sz="2000" kern="1200" dirty="0">
              <a:solidFill>
                <a:schemeClr val="tx1"/>
              </a:solidFill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kern="1200" dirty="0">
              <a:solidFill>
                <a:schemeClr val="tx1"/>
              </a:solidFill>
            </a:rPr>
            <a:t>Time between action potential and contraction</a:t>
          </a:r>
          <a:r>
            <a:rPr lang="en-GB" sz="1800" kern="1200" dirty="0">
              <a:solidFill>
                <a:schemeClr val="tx1"/>
              </a:solidFill>
            </a:rPr>
            <a:t>.</a:t>
          </a:r>
          <a:endParaRPr lang="en-IN" sz="1800" kern="1200" dirty="0">
            <a:solidFill>
              <a:schemeClr val="tx1"/>
            </a:solidFill>
          </a:endParaRPr>
        </a:p>
      </dsp:txBody>
      <dsp:txXfrm>
        <a:off x="2294692" y="1068059"/>
        <a:ext cx="1602222" cy="2170117"/>
      </dsp:txXfrm>
    </dsp:sp>
    <dsp:sp modelId="{C44FD2B0-DEC2-4560-B78B-4D9C3CB7B256}">
      <dsp:nvSpPr>
        <dsp:cNvPr id="0" name=""/>
        <dsp:cNvSpPr/>
      </dsp:nvSpPr>
      <dsp:spPr>
        <a:xfrm>
          <a:off x="4136386" y="1068059"/>
          <a:ext cx="1461014" cy="2203295"/>
        </a:xfrm>
        <a:prstGeom prst="rect">
          <a:avLst/>
        </a:prstGeom>
        <a:gradFill flip="none" rotWithShape="0">
          <a:gsLst>
            <a:gs pos="0">
              <a:schemeClr val="accent3">
                <a:lumMod val="75000"/>
                <a:tint val="66000"/>
                <a:satMod val="160000"/>
              </a:schemeClr>
            </a:gs>
            <a:gs pos="50000">
              <a:schemeClr val="accent3">
                <a:lumMod val="75000"/>
                <a:tint val="44500"/>
                <a:satMod val="160000"/>
              </a:schemeClr>
            </a:gs>
            <a:gs pos="100000">
              <a:schemeClr val="accent3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Refractory Period</a:t>
          </a:r>
          <a:r>
            <a:rPr lang="en-GB" sz="2000" kern="1200" dirty="0">
              <a:solidFill>
                <a:schemeClr val="tx1"/>
              </a:solidFill>
            </a:rPr>
            <a:t>:</a:t>
          </a:r>
          <a:r>
            <a:rPr lang="en-GB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kern="1200" dirty="0">
              <a:solidFill>
                <a:schemeClr val="tx1"/>
              </a:solidFill>
            </a:rPr>
            <a:t>Time when muscle fibre cannot respond to a new stimulus.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136386" y="1068059"/>
        <a:ext cx="1461014" cy="2203295"/>
      </dsp:txXfrm>
    </dsp:sp>
    <dsp:sp modelId="{579A9B95-1243-4E8B-ABD2-DAE15019CE6A}">
      <dsp:nvSpPr>
        <dsp:cNvPr id="0" name=""/>
        <dsp:cNvSpPr/>
      </dsp:nvSpPr>
      <dsp:spPr>
        <a:xfrm>
          <a:off x="5836872" y="1068059"/>
          <a:ext cx="1312211" cy="2199213"/>
        </a:xfrm>
        <a:prstGeom prst="rect">
          <a:avLst/>
        </a:prstGeom>
        <a:gradFill flip="none" rotWithShape="0">
          <a:gsLst>
            <a:gs pos="0">
              <a:schemeClr val="accent5">
                <a:lumMod val="75000"/>
                <a:tint val="66000"/>
                <a:satMod val="160000"/>
              </a:schemeClr>
            </a:gs>
            <a:gs pos="50000">
              <a:schemeClr val="accent5">
                <a:lumMod val="75000"/>
                <a:tint val="44500"/>
                <a:satMod val="160000"/>
              </a:schemeClr>
            </a:gs>
            <a:gs pos="100000">
              <a:schemeClr val="accent5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Threshold Level</a:t>
          </a:r>
          <a:r>
            <a:rPr lang="en-GB" sz="2000" kern="1200" dirty="0">
              <a:solidFill>
                <a:schemeClr val="tx1"/>
              </a:solidFill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kern="1200" dirty="0">
              <a:solidFill>
                <a:schemeClr val="tx1"/>
              </a:solidFill>
            </a:rPr>
            <a:t>Minimum stimulus required for action potential</a:t>
          </a:r>
          <a:r>
            <a:rPr lang="en-GB" sz="1800" kern="1200" dirty="0"/>
            <a:t>.</a:t>
          </a:r>
          <a:endParaRPr lang="en-IN" sz="1800" kern="1200" dirty="0"/>
        </a:p>
      </dsp:txBody>
      <dsp:txXfrm>
        <a:off x="5836872" y="1068059"/>
        <a:ext cx="1312211" cy="2199213"/>
      </dsp:txXfrm>
    </dsp:sp>
    <dsp:sp modelId="{B3A884A0-1DD2-4A50-B476-D5B7986BCDB4}">
      <dsp:nvSpPr>
        <dsp:cNvPr id="0" name=""/>
        <dsp:cNvSpPr/>
      </dsp:nvSpPr>
      <dsp:spPr>
        <a:xfrm>
          <a:off x="7388554" y="1068059"/>
          <a:ext cx="1360356" cy="2168155"/>
        </a:xfrm>
        <a:prstGeom prst="rect">
          <a:avLst/>
        </a:prstGeom>
        <a:gradFill flip="none" rotWithShape="0">
          <a:gsLst>
            <a:gs pos="0">
              <a:srgbClr val="AE5E9F">
                <a:tint val="66000"/>
                <a:satMod val="160000"/>
              </a:srgbClr>
            </a:gs>
            <a:gs pos="50000">
              <a:srgbClr val="AE5E9F">
                <a:tint val="44500"/>
                <a:satMod val="160000"/>
              </a:srgbClr>
            </a:gs>
            <a:gs pos="100000">
              <a:srgbClr val="AE5E9F">
                <a:tint val="23500"/>
                <a:satMod val="160000"/>
              </a:srgb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All-or-None Principle:</a:t>
          </a:r>
          <a:r>
            <a:rPr lang="en-GB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kern="1200" dirty="0">
              <a:solidFill>
                <a:schemeClr val="tx1"/>
              </a:solidFill>
            </a:rPr>
            <a:t>Muscle fibres contract fully or not at all.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7388554" y="1068059"/>
        <a:ext cx="1360356" cy="2168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D885F-5FC8-40D5-8371-24735AD3E1E9}">
      <dsp:nvSpPr>
        <dsp:cNvPr id="0" name=""/>
        <dsp:cNvSpPr/>
      </dsp:nvSpPr>
      <dsp:spPr>
        <a:xfrm rot="5400000">
          <a:off x="-478535" y="478535"/>
          <a:ext cx="3190240" cy="2233168"/>
        </a:xfrm>
        <a:prstGeom prst="chevron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/>
            <a:t>Contractile Mechanism</a:t>
          </a:r>
          <a:endParaRPr lang="en-IN" sz="3200" b="1" kern="1200" dirty="0"/>
        </a:p>
      </dsp:txBody>
      <dsp:txXfrm rot="-5400000">
        <a:off x="1" y="1116583"/>
        <a:ext cx="2233168" cy="957072"/>
      </dsp:txXfrm>
    </dsp:sp>
    <dsp:sp modelId="{021651CC-C85B-404D-BF9A-5DE586AA8059}">
      <dsp:nvSpPr>
        <dsp:cNvPr id="0" name=""/>
        <dsp:cNvSpPr/>
      </dsp:nvSpPr>
      <dsp:spPr>
        <a:xfrm rot="5400000">
          <a:off x="3717036" y="-1483868"/>
          <a:ext cx="2073655" cy="5041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GB" sz="1900" b="1" kern="1200" dirty="0">
              <a:solidFill>
                <a:srgbClr val="C00000"/>
              </a:solidFill>
            </a:rPr>
            <a:t>Excitation-Contraction Coupling</a:t>
          </a:r>
          <a:r>
            <a:rPr lang="en-GB" sz="1900" kern="1200" dirty="0">
              <a:solidFill>
                <a:srgbClr val="C00000"/>
              </a:solidFill>
            </a:rPr>
            <a:t>: </a:t>
          </a:r>
          <a:r>
            <a:rPr lang="en-GB" sz="1900" kern="1200" dirty="0"/>
            <a:t>Link between electrical excitation and muscle contraction.</a:t>
          </a:r>
          <a:endParaRPr lang="en-IN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GB" sz="1900" b="1" kern="1200" dirty="0">
              <a:solidFill>
                <a:srgbClr val="FF0000"/>
              </a:solidFill>
            </a:rPr>
            <a:t>Neuro-Muscular Transmission</a:t>
          </a:r>
          <a:r>
            <a:rPr lang="en-GB" sz="1900" kern="1200" dirty="0">
              <a:solidFill>
                <a:srgbClr val="FF0000"/>
              </a:solidFill>
            </a:rPr>
            <a:t>: </a:t>
          </a:r>
          <a:r>
            <a:rPr lang="en-GB" sz="1900" kern="1200" dirty="0"/>
            <a:t>Nerve impulse stimulates muscle contraction via neurotransmitter release (e.g., acetylcholine).</a:t>
          </a:r>
          <a:endParaRPr lang="en-IN" sz="1900" kern="1200" dirty="0"/>
        </a:p>
      </dsp:txBody>
      <dsp:txXfrm rot="-5400000">
        <a:off x="2233168" y="101227"/>
        <a:ext cx="4940165" cy="18712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E0B6A-2D41-45A6-B58C-47838437F44A}">
      <dsp:nvSpPr>
        <dsp:cNvPr id="0" name=""/>
        <dsp:cNvSpPr/>
      </dsp:nvSpPr>
      <dsp:spPr>
        <a:xfrm>
          <a:off x="5708894" y="1052235"/>
          <a:ext cx="5046646" cy="1347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5346"/>
              </a:lnTo>
              <a:lnTo>
                <a:pt x="5046646" y="1185346"/>
              </a:lnTo>
              <a:lnTo>
                <a:pt x="5046646" y="1347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16DE25-EC01-430D-AC0C-FFCB39EE4E31}">
      <dsp:nvSpPr>
        <dsp:cNvPr id="0" name=""/>
        <dsp:cNvSpPr/>
      </dsp:nvSpPr>
      <dsp:spPr>
        <a:xfrm>
          <a:off x="5708894" y="1052235"/>
          <a:ext cx="2657493" cy="1347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5346"/>
              </a:lnTo>
              <a:lnTo>
                <a:pt x="2657493" y="1185346"/>
              </a:lnTo>
              <a:lnTo>
                <a:pt x="2657493" y="1347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8F2E2-74C6-42C3-BB79-7BB5B75E6AB6}">
      <dsp:nvSpPr>
        <dsp:cNvPr id="0" name=""/>
        <dsp:cNvSpPr/>
      </dsp:nvSpPr>
      <dsp:spPr>
        <a:xfrm>
          <a:off x="5708894" y="1052235"/>
          <a:ext cx="200911" cy="1347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5346"/>
              </a:lnTo>
              <a:lnTo>
                <a:pt x="200911" y="1185346"/>
              </a:lnTo>
              <a:lnTo>
                <a:pt x="200911" y="1347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33EFD-C899-4832-8398-3B6C617D4A8C}">
      <dsp:nvSpPr>
        <dsp:cNvPr id="0" name=""/>
        <dsp:cNvSpPr/>
      </dsp:nvSpPr>
      <dsp:spPr>
        <a:xfrm>
          <a:off x="3414316" y="1052235"/>
          <a:ext cx="2294577" cy="1347620"/>
        </a:xfrm>
        <a:custGeom>
          <a:avLst/>
          <a:gdLst/>
          <a:ahLst/>
          <a:cxnLst/>
          <a:rect l="0" t="0" r="0" b="0"/>
          <a:pathLst>
            <a:path>
              <a:moveTo>
                <a:pt x="2294577" y="0"/>
              </a:moveTo>
              <a:lnTo>
                <a:pt x="2294577" y="1185346"/>
              </a:lnTo>
              <a:lnTo>
                <a:pt x="0" y="1185346"/>
              </a:lnTo>
              <a:lnTo>
                <a:pt x="0" y="1347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6F1BC-20F7-4D3C-A8D6-735431F6B990}">
      <dsp:nvSpPr>
        <dsp:cNvPr id="0" name=""/>
        <dsp:cNvSpPr/>
      </dsp:nvSpPr>
      <dsp:spPr>
        <a:xfrm>
          <a:off x="1010821" y="1052235"/>
          <a:ext cx="4698073" cy="1347620"/>
        </a:xfrm>
        <a:custGeom>
          <a:avLst/>
          <a:gdLst/>
          <a:ahLst/>
          <a:cxnLst/>
          <a:rect l="0" t="0" r="0" b="0"/>
          <a:pathLst>
            <a:path>
              <a:moveTo>
                <a:pt x="4698073" y="0"/>
              </a:moveTo>
              <a:lnTo>
                <a:pt x="4698073" y="1185346"/>
              </a:lnTo>
              <a:lnTo>
                <a:pt x="0" y="1185346"/>
              </a:lnTo>
              <a:lnTo>
                <a:pt x="0" y="1347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1027A-DE51-4AAA-B181-8E3391EBC8B5}">
      <dsp:nvSpPr>
        <dsp:cNvPr id="0" name=""/>
        <dsp:cNvSpPr/>
      </dsp:nvSpPr>
      <dsp:spPr>
        <a:xfrm>
          <a:off x="3219609" y="399861"/>
          <a:ext cx="4978568" cy="652374"/>
        </a:xfrm>
        <a:prstGeom prst="rect">
          <a:avLst/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Major Functional Systems</a:t>
          </a:r>
          <a:endParaRPr lang="en-IN" sz="2400" b="1" kern="1200" dirty="0">
            <a:solidFill>
              <a:schemeClr val="tx1"/>
            </a:solidFill>
          </a:endParaRPr>
        </a:p>
      </dsp:txBody>
      <dsp:txXfrm>
        <a:off x="3219609" y="399861"/>
        <a:ext cx="4978568" cy="652374"/>
      </dsp:txXfrm>
    </dsp:sp>
    <dsp:sp modelId="{0C2186D8-DFCF-4F59-9560-29516173226F}">
      <dsp:nvSpPr>
        <dsp:cNvPr id="0" name=""/>
        <dsp:cNvSpPr/>
      </dsp:nvSpPr>
      <dsp:spPr>
        <a:xfrm>
          <a:off x="445" y="2399856"/>
          <a:ext cx="2020751" cy="2754819"/>
        </a:xfrm>
        <a:prstGeom prst="rect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Sensory System: </a:t>
          </a:r>
          <a:r>
            <a:rPr lang="en-GB" sz="2000" kern="1200" dirty="0">
              <a:solidFill>
                <a:schemeClr val="tx1"/>
              </a:solidFill>
            </a:rPr>
            <a:t>Processes sensory information.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45" y="2399856"/>
        <a:ext cx="2020751" cy="2754819"/>
      </dsp:txXfrm>
    </dsp:sp>
    <dsp:sp modelId="{AC27BDF0-E5BF-4834-A73F-FE8EBE3A1DF0}">
      <dsp:nvSpPr>
        <dsp:cNvPr id="0" name=""/>
        <dsp:cNvSpPr/>
      </dsp:nvSpPr>
      <dsp:spPr>
        <a:xfrm>
          <a:off x="2345745" y="2399856"/>
          <a:ext cx="2137140" cy="2754819"/>
        </a:xfrm>
        <a:prstGeom prst="rect">
          <a:avLst/>
        </a:prstGeom>
        <a:gradFill flip="none" rotWithShape="0">
          <a:gsLst>
            <a:gs pos="0">
              <a:srgbClr val="B5D834">
                <a:tint val="66000"/>
                <a:satMod val="160000"/>
              </a:srgbClr>
            </a:gs>
            <a:gs pos="50000">
              <a:srgbClr val="B5D834">
                <a:tint val="44500"/>
                <a:satMod val="160000"/>
              </a:srgbClr>
            </a:gs>
            <a:gs pos="100000">
              <a:srgbClr val="B5D834">
                <a:tint val="23500"/>
                <a:satMod val="160000"/>
              </a:srgb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Consciousness: </a:t>
          </a:r>
          <a:r>
            <a:rPr lang="en-GB" sz="2000" kern="1200" dirty="0">
              <a:solidFill>
                <a:schemeClr val="tx1"/>
              </a:solidFill>
            </a:rPr>
            <a:t>Awareness of self and surroundings.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2345745" y="2399856"/>
        <a:ext cx="2137140" cy="2754819"/>
      </dsp:txXfrm>
    </dsp:sp>
    <dsp:sp modelId="{51F1E89E-2D37-4CD0-98EF-47DA248BE32B}">
      <dsp:nvSpPr>
        <dsp:cNvPr id="0" name=""/>
        <dsp:cNvSpPr/>
      </dsp:nvSpPr>
      <dsp:spPr>
        <a:xfrm>
          <a:off x="4807435" y="2399856"/>
          <a:ext cx="2204739" cy="2754819"/>
        </a:xfrm>
        <a:prstGeom prst="rect">
          <a:avLst/>
        </a:prstGeom>
        <a:gradFill flip="none" rotWithShape="0">
          <a:gsLst>
            <a:gs pos="0">
              <a:srgbClr val="D339C8">
                <a:tint val="66000"/>
                <a:satMod val="160000"/>
              </a:srgbClr>
            </a:gs>
            <a:gs pos="50000">
              <a:srgbClr val="D339C8">
                <a:tint val="44500"/>
                <a:satMod val="160000"/>
              </a:srgbClr>
            </a:gs>
            <a:gs pos="100000">
              <a:srgbClr val="D339C8">
                <a:tint val="23500"/>
                <a:satMod val="160000"/>
              </a:srgb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Emotion: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kern="1200" dirty="0"/>
            <a:t> </a:t>
          </a:r>
          <a:r>
            <a:rPr lang="en-GB" sz="2000" kern="1200" dirty="0">
              <a:solidFill>
                <a:schemeClr val="tx1"/>
              </a:solidFill>
            </a:rPr>
            <a:t>Regulation of emotional responses.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4807435" y="2399856"/>
        <a:ext cx="2204739" cy="2754819"/>
      </dsp:txXfrm>
    </dsp:sp>
    <dsp:sp modelId="{3187E801-806F-4977-BE00-8ABED54313B1}">
      <dsp:nvSpPr>
        <dsp:cNvPr id="0" name=""/>
        <dsp:cNvSpPr/>
      </dsp:nvSpPr>
      <dsp:spPr>
        <a:xfrm>
          <a:off x="7336724" y="2399856"/>
          <a:ext cx="2059326" cy="2754819"/>
        </a:xfrm>
        <a:prstGeom prst="rect">
          <a:avLst/>
        </a:prstGeom>
        <a:gradFill flip="none" rotWithShape="0">
          <a:gsLst>
            <a:gs pos="0">
              <a:srgbClr val="3E259B">
                <a:tint val="66000"/>
                <a:satMod val="160000"/>
              </a:srgbClr>
            </a:gs>
            <a:gs pos="50000">
              <a:srgbClr val="3E259B">
                <a:tint val="44500"/>
                <a:satMod val="160000"/>
              </a:srgbClr>
            </a:gs>
            <a:gs pos="100000">
              <a:srgbClr val="3E259B">
                <a:tint val="23500"/>
                <a:satMod val="160000"/>
              </a:srgb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Motor Control: </a:t>
          </a:r>
          <a:r>
            <a:rPr lang="en-GB" sz="2000" kern="1200" dirty="0">
              <a:solidFill>
                <a:schemeClr val="tx1"/>
              </a:solidFill>
            </a:rPr>
            <a:t>Coordination of movement.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7336724" y="2399856"/>
        <a:ext cx="2059326" cy="2754819"/>
      </dsp:txXfrm>
    </dsp:sp>
    <dsp:sp modelId="{9566C3F4-6236-442A-BDC4-CDC0C3BFFC03}">
      <dsp:nvSpPr>
        <dsp:cNvPr id="0" name=""/>
        <dsp:cNvSpPr/>
      </dsp:nvSpPr>
      <dsp:spPr>
        <a:xfrm>
          <a:off x="9720599" y="2399856"/>
          <a:ext cx="2069881" cy="2755762"/>
        </a:xfrm>
        <a:prstGeom prst="rect">
          <a:avLst/>
        </a:prstGeom>
        <a:gradFill flip="none" rotWithShape="0">
          <a:gsLst>
            <a:gs pos="0">
              <a:schemeClr val="accent3">
                <a:lumMod val="75000"/>
                <a:tint val="66000"/>
                <a:satMod val="160000"/>
              </a:schemeClr>
            </a:gs>
            <a:gs pos="50000">
              <a:schemeClr val="accent3">
                <a:lumMod val="75000"/>
                <a:tint val="44500"/>
                <a:satMod val="160000"/>
              </a:schemeClr>
            </a:gs>
            <a:gs pos="100000">
              <a:schemeClr val="accent3">
                <a:lumMod val="75000"/>
                <a:tint val="23500"/>
                <a:satMod val="160000"/>
              </a:schemeClr>
            </a:gs>
          </a:gsLst>
          <a:lin ang="189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en-GB" sz="2000" b="1" kern="1200" dirty="0">
              <a:solidFill>
                <a:schemeClr val="tx1"/>
              </a:solidFill>
            </a:rPr>
            <a:t>Visceral Control</a:t>
          </a:r>
          <a:r>
            <a:rPr lang="en-GB" sz="2000" kern="1200" dirty="0">
              <a:solidFill>
                <a:schemeClr val="tx1"/>
              </a:solidFill>
            </a:rPr>
            <a:t>: Regulation of internal organ functions.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9720599" y="2399856"/>
        <a:ext cx="2069881" cy="27557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DD47B-2D53-4A84-A853-A3988314DEB9}">
      <dsp:nvSpPr>
        <dsp:cNvPr id="0" name=""/>
        <dsp:cNvSpPr/>
      </dsp:nvSpPr>
      <dsp:spPr>
        <a:xfrm>
          <a:off x="0" y="92295"/>
          <a:ext cx="11050622" cy="457091"/>
        </a:xfrm>
        <a:prstGeom prst="roundRect">
          <a:avLst/>
        </a:prstGeom>
        <a:gradFill rotWithShape="0">
          <a:gsLst>
            <a:gs pos="49663">
              <a:srgbClr val="FFC000"/>
            </a:gs>
            <a:gs pos="36385">
              <a:srgbClr val="FFC000"/>
            </a:gs>
            <a:gs pos="26566">
              <a:srgbClr val="FFC000"/>
            </a:gs>
            <a:gs pos="0">
              <a:srgbClr val="FFC000"/>
            </a:gs>
            <a:gs pos="74000">
              <a:srgbClr val="FFC000"/>
            </a:gs>
            <a:gs pos="83000">
              <a:srgbClr val="FFC000"/>
            </a:gs>
            <a:gs pos="100000">
              <a:srgbClr val="FFC000"/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Functions of the Nervous System</a:t>
          </a:r>
          <a:endParaRPr lang="en-IN" sz="2800" b="1" kern="1200" dirty="0">
            <a:solidFill>
              <a:srgbClr val="002060"/>
            </a:solidFill>
          </a:endParaRPr>
        </a:p>
      </dsp:txBody>
      <dsp:txXfrm>
        <a:off x="22313" y="114608"/>
        <a:ext cx="11005996" cy="412465"/>
      </dsp:txXfrm>
    </dsp:sp>
    <dsp:sp modelId="{3AB45369-94BB-46BB-9114-386522B79082}">
      <dsp:nvSpPr>
        <dsp:cNvPr id="0" name=""/>
        <dsp:cNvSpPr/>
      </dsp:nvSpPr>
      <dsp:spPr>
        <a:xfrm>
          <a:off x="0" y="592870"/>
          <a:ext cx="11050622" cy="1126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85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SzPts val="1000"/>
            <a:buFont typeface="Arial" panose="020B0604020202020204" pitchFamily="34" charset="0"/>
            <a:buChar char="•"/>
          </a:pPr>
          <a:r>
            <a:rPr lang="en-GB" sz="2000" b="1" kern="1200" dirty="0">
              <a:solidFill>
                <a:schemeClr val="tx2"/>
              </a:solidFill>
            </a:rPr>
            <a:t>Reflexes</a:t>
          </a:r>
          <a:r>
            <a:rPr lang="en-GB" sz="2000" kern="1200" dirty="0">
              <a:solidFill>
                <a:schemeClr val="tx2"/>
              </a:solidFill>
            </a:rPr>
            <a:t>: </a:t>
          </a:r>
          <a:r>
            <a:rPr lang="en-GB" sz="2000" kern="1200" dirty="0"/>
            <a:t>Automatic responses to stimuli</a:t>
          </a:r>
          <a:endParaRPr lang="en-IN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SzPts val="1000"/>
            <a:buFont typeface="Arial" panose="020B0604020202020204" pitchFamily="34" charset="0"/>
            <a:buChar char="•"/>
          </a:pPr>
          <a:r>
            <a:rPr lang="en-GB" sz="2000" b="1" kern="1200" dirty="0">
              <a:solidFill>
                <a:srgbClr val="C00000"/>
              </a:solidFill>
            </a:rPr>
            <a:t>Control of Posture and Movements</a:t>
          </a:r>
          <a:r>
            <a:rPr lang="en-GB" sz="2000" kern="1200" dirty="0">
              <a:solidFill>
                <a:srgbClr val="C00000"/>
              </a:solidFill>
            </a:rPr>
            <a:t>:</a:t>
          </a:r>
          <a:r>
            <a:rPr lang="en-GB" sz="2000" kern="1200" dirty="0"/>
            <a:t> Coordination for balance and movement</a:t>
          </a:r>
          <a:endParaRPr lang="en-IN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SzPts val="1000"/>
            <a:buFont typeface="Arial" panose="020B0604020202020204" pitchFamily="34" charset="0"/>
            <a:buChar char="•"/>
          </a:pPr>
          <a:r>
            <a:rPr lang="en-GB" sz="2000" b="1" kern="1200" dirty="0">
              <a:solidFill>
                <a:schemeClr val="accent6">
                  <a:lumMod val="75000"/>
                </a:schemeClr>
              </a:solidFill>
            </a:rPr>
            <a:t>Autonomic Nervous System</a:t>
          </a:r>
          <a:r>
            <a:rPr lang="en-GB" sz="2000" kern="1200" dirty="0">
              <a:solidFill>
                <a:schemeClr val="accent6">
                  <a:lumMod val="75000"/>
                </a:schemeClr>
              </a:solidFill>
            </a:rPr>
            <a:t>: </a:t>
          </a:r>
          <a:r>
            <a:rPr lang="en-GB" sz="2000" kern="1200" dirty="0"/>
            <a:t>Regulates involuntary functions (e.g., heart rate)</a:t>
          </a:r>
          <a:endParaRPr lang="en-IN" sz="2000" kern="1200" dirty="0"/>
        </a:p>
      </dsp:txBody>
      <dsp:txXfrm>
        <a:off x="0" y="592870"/>
        <a:ext cx="11050622" cy="1126080"/>
      </dsp:txXfrm>
    </dsp:sp>
    <dsp:sp modelId="{E201696D-52A3-4E8D-B11D-2D13EA5D0FD9}">
      <dsp:nvSpPr>
        <dsp:cNvPr id="0" name=""/>
        <dsp:cNvSpPr/>
      </dsp:nvSpPr>
      <dsp:spPr>
        <a:xfrm>
          <a:off x="0" y="1718046"/>
          <a:ext cx="11050622" cy="446033"/>
        </a:xfrm>
        <a:prstGeom prst="roundRect">
          <a:avLst/>
        </a:prstGeom>
        <a:solidFill>
          <a:srgbClr val="B5D83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Neurotransmitters and Sleep Cycle</a:t>
          </a:r>
          <a:endParaRPr lang="en-IN" sz="2800" b="1" kern="1200" dirty="0">
            <a:solidFill>
              <a:schemeClr val="tx1"/>
            </a:solidFill>
          </a:endParaRPr>
        </a:p>
      </dsp:txBody>
      <dsp:txXfrm>
        <a:off x="21774" y="1739820"/>
        <a:ext cx="11007074" cy="402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15948-57AA-4E74-A682-2A2AD5F56F3C}">
      <dsp:nvSpPr>
        <dsp:cNvPr id="0" name=""/>
        <dsp:cNvSpPr/>
      </dsp:nvSpPr>
      <dsp:spPr>
        <a:xfrm>
          <a:off x="0" y="170567"/>
          <a:ext cx="10465232" cy="57208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Eye: Functional Morphology</a:t>
          </a:r>
          <a:endParaRPr lang="en-IN" sz="2800" b="1" kern="1200" dirty="0">
            <a:solidFill>
              <a:schemeClr val="tx1"/>
            </a:solidFill>
          </a:endParaRPr>
        </a:p>
      </dsp:txBody>
      <dsp:txXfrm>
        <a:off x="27927" y="198494"/>
        <a:ext cx="10409378" cy="516229"/>
      </dsp:txXfrm>
    </dsp:sp>
    <dsp:sp modelId="{71957508-0E3C-4C4E-8DBE-F7735C892855}">
      <dsp:nvSpPr>
        <dsp:cNvPr id="0" name=""/>
        <dsp:cNvSpPr/>
      </dsp:nvSpPr>
      <dsp:spPr>
        <a:xfrm>
          <a:off x="0" y="808249"/>
          <a:ext cx="1046523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271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SzPts val="1000"/>
            <a:buFont typeface="Symbol" panose="05050102010706020507" pitchFamily="18" charset="2"/>
            <a:buChar char=""/>
          </a:pPr>
          <a:r>
            <a:rPr lang="en-GB" sz="2000" b="1" kern="1200" dirty="0">
              <a:solidFill>
                <a:srgbClr val="FF0000"/>
              </a:solidFill>
            </a:rPr>
            <a:t>Components</a:t>
          </a:r>
          <a:r>
            <a:rPr lang="en-GB" sz="2000" kern="1200" dirty="0">
              <a:solidFill>
                <a:srgbClr val="FF0000"/>
              </a:solidFill>
            </a:rPr>
            <a:t>: </a:t>
          </a:r>
          <a:r>
            <a:rPr lang="en-GB" sz="2000" kern="1200" dirty="0"/>
            <a:t>Cornea, lens, retina, optic nerve</a:t>
          </a:r>
          <a:endParaRPr lang="en-IN" sz="2000" kern="1200" dirty="0"/>
        </a:p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SzPts val="1000"/>
            <a:buFont typeface="Symbol" panose="05050102010706020507" pitchFamily="18" charset="2"/>
            <a:buChar char=""/>
          </a:pPr>
          <a:r>
            <a:rPr lang="en-GB" sz="2000" b="1" kern="1200" dirty="0">
              <a:solidFill>
                <a:srgbClr val="FF0000"/>
              </a:solidFill>
            </a:rPr>
            <a:t>Neural Pathway</a:t>
          </a:r>
          <a:r>
            <a:rPr lang="en-GB" sz="2000" kern="1200" dirty="0">
              <a:solidFill>
                <a:srgbClr val="FF0000"/>
              </a:solidFill>
            </a:rPr>
            <a:t>: </a:t>
          </a:r>
          <a:r>
            <a:rPr lang="en-GB" sz="2000" kern="1200" dirty="0"/>
            <a:t>Light converted to electrical signals in the retina</a:t>
          </a:r>
          <a:endParaRPr lang="en-IN" sz="2000" kern="1200" dirty="0"/>
        </a:p>
      </dsp:txBody>
      <dsp:txXfrm>
        <a:off x="0" y="808249"/>
        <a:ext cx="10465232" cy="1059840"/>
      </dsp:txXfrm>
    </dsp:sp>
    <dsp:sp modelId="{E683336D-ECCB-42EB-B720-89418802F0E9}">
      <dsp:nvSpPr>
        <dsp:cNvPr id="0" name=""/>
        <dsp:cNvSpPr/>
      </dsp:nvSpPr>
      <dsp:spPr>
        <a:xfrm>
          <a:off x="0" y="1816279"/>
          <a:ext cx="10465232" cy="4500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FFC000"/>
              </a:solidFill>
            </a:rPr>
            <a:t>Ear: Physiology of Hearing</a:t>
          </a:r>
          <a:endParaRPr lang="en-IN" sz="2800" b="1" kern="1200" dirty="0">
            <a:solidFill>
              <a:srgbClr val="FFC000"/>
            </a:solidFill>
          </a:endParaRPr>
        </a:p>
      </dsp:txBody>
      <dsp:txXfrm>
        <a:off x="21972" y="1838251"/>
        <a:ext cx="10421288" cy="406150"/>
      </dsp:txXfrm>
    </dsp:sp>
    <dsp:sp modelId="{2B8473F5-D223-478C-8FE4-4BB0116DF69D}">
      <dsp:nvSpPr>
        <dsp:cNvPr id="0" name=""/>
        <dsp:cNvSpPr/>
      </dsp:nvSpPr>
      <dsp:spPr>
        <a:xfrm>
          <a:off x="0" y="2263180"/>
          <a:ext cx="1046523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271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SzPts val="1000"/>
            <a:buFont typeface="Wingdings" panose="05000000000000000000" pitchFamily="2" charset="2"/>
            <a:buChar char="§"/>
          </a:pPr>
          <a:r>
            <a:rPr lang="en-GB" sz="2000" b="1" kern="1200" dirty="0">
              <a:solidFill>
                <a:srgbClr val="002060"/>
              </a:solidFill>
            </a:rPr>
            <a:t>Components</a:t>
          </a:r>
          <a:r>
            <a:rPr lang="en-GB" sz="2000" kern="1200" dirty="0">
              <a:solidFill>
                <a:srgbClr val="002060"/>
              </a:solidFill>
            </a:rPr>
            <a:t>: </a:t>
          </a:r>
          <a:r>
            <a:rPr lang="en-GB" sz="2000" kern="1200" dirty="0"/>
            <a:t>Outer ear (pinna), middle ear (ossicles), inner ear (cochlea)</a:t>
          </a:r>
          <a:endParaRPr lang="en-IN" sz="2000" kern="1200" dirty="0"/>
        </a:p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SzPts val="1000"/>
            <a:buFont typeface="Wingdings" panose="05000000000000000000" pitchFamily="2" charset="2"/>
            <a:buChar char="§"/>
          </a:pPr>
          <a:r>
            <a:rPr lang="en-GB" sz="2000" b="1" kern="1200" dirty="0">
              <a:solidFill>
                <a:srgbClr val="002060"/>
              </a:solidFill>
            </a:rPr>
            <a:t>Hearing Impairment</a:t>
          </a:r>
          <a:r>
            <a:rPr lang="en-GB" sz="2000" kern="1200" dirty="0"/>
            <a:t>: Includes conductive and sensorineural hearing loss</a:t>
          </a:r>
          <a:endParaRPr lang="en-IN" sz="2000" kern="1200" dirty="0"/>
        </a:p>
      </dsp:txBody>
      <dsp:txXfrm>
        <a:off x="0" y="2263180"/>
        <a:ext cx="10465232" cy="1059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81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7B81D16C-DDFF-4105-9288-D2842142E97F}" type="datetimeFigureOut">
              <a:rPr lang="en-IN" smtClean="0"/>
              <a:t>29-10-2024</a:t>
            </a:fld>
            <a:endParaRPr lang="en-IN"/>
          </a:p>
        </p:txBody>
      </p:sp>
      <p:sp>
        <p:nvSpPr>
          <p:cNvPr id="1048816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IN"/>
          </a:p>
        </p:txBody>
      </p:sp>
      <p:sp>
        <p:nvSpPr>
          <p:cNvPr id="104881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81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81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EBF26302-28FF-4B0A-9755-D09FD0353AC2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BF26302-28FF-4B0A-9755-D09FD0353AC2}" type="slidenum">
              <a:rPr lang="en-IN" smtClean="0"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60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BF26302-28FF-4B0A-9755-D09FD0353AC2}" type="slidenum">
              <a:rPr lang="en-IN" smtClean="0"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Slide Image Placeholder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8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68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534DA31E-8E4C-4BEB-BC67-3F71C17EDE43}" type="slidenum">
              <a:rPr lang="en-IN" smtClean="0"/>
              <a:t>41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3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3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5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5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5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5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6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6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6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6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17AD53E-BB02-4104-94FB-8F38DBA11108}" type="slidenum">
              <a:rPr lang="en-US" smtClean="0"/>
              <a:t>64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9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6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6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8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9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3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9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98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9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01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8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6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6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80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09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8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7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7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8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77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7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diagramLayout" Target="../diagrams/layout2.xml"/><Relationship Id="rId7" Type="http://schemas.openxmlformats.org/officeDocument/2006/relationships/diagramData" Target="../diagrams/data2.xml"/><Relationship Id="rId8" Type="http://schemas.microsoft.com/office/2007/relationships/diagramDrawing" Target="../diagrams/drawing2.xml"/><Relationship Id="rId9" Type="http://schemas.openxmlformats.org/officeDocument/2006/relationships/diagramColors" Target="../diagrams/colors2.xml"/><Relationship Id="rId10" Type="http://schemas.openxmlformats.org/officeDocument/2006/relationships/diagramQuickStyle" Target="../diagrams/quickStyle2.xml"/><Relationship Id="rId1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3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3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6" Type="http://schemas.openxmlformats.org/officeDocument/2006/relationships/diagramLayout" Target="../diagrams/layout5.xml"/><Relationship Id="rId7" Type="http://schemas.openxmlformats.org/officeDocument/2006/relationships/diagramData" Target="../diagrams/data5.xml"/><Relationship Id="rId8" Type="http://schemas.microsoft.com/office/2007/relationships/diagramDrawing" Target="../diagrams/drawing5.xml"/><Relationship Id="rId9" Type="http://schemas.openxmlformats.org/officeDocument/2006/relationships/diagramColors" Target="../diagrams/colors5.xml"/><Relationship Id="rId10" Type="http://schemas.openxmlformats.org/officeDocument/2006/relationships/diagramQuickStyle" Target="../diagrams/quickStyle5.xml"/><Relationship Id="rId1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2992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p>
            <a:r>
              <a:rPr b="1" dirty="0" sz="3200" lang="en-US">
                <a:solidFill>
                  <a:srgbClr val="C00000"/>
                </a:solidFill>
              </a:rPr>
              <a:t>Unit 1: </a:t>
            </a:r>
            <a:r>
              <a:rPr b="1" dirty="0" sz="3200">
                <a:solidFill>
                  <a:srgbClr val="C00000"/>
                </a:solidFill>
              </a:rPr>
              <a:t>Introduction to Blood</a:t>
            </a:r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>
          <a:xfrm>
            <a:off x="243840" y="629920"/>
            <a:ext cx="11582400" cy="6075680"/>
          </a:xfrm>
        </p:spPr>
        <p:txBody>
          <a:bodyPr/>
          <a:p>
            <a:r>
              <a:rPr dirty="0" sz="2000"/>
              <a:t>Definition: Specialized connective tissue circulating in the cardiovascular system.</a:t>
            </a:r>
          </a:p>
          <a:p>
            <a:r>
              <a:rPr dirty="0" sz="2000"/>
              <a:t>Composition: Cells (RBCs, WBCs, platelets) and plasma (water, proteins, electrolytes, hormones, waste).</a:t>
            </a:r>
            <a:endParaRPr dirty="0" sz="2000" lang="en-US"/>
          </a:p>
          <a:p>
            <a:pPr>
              <a:buFont typeface="Wingdings" panose="05000000000000000000" pitchFamily="2" charset="2"/>
              <a:buChar char="v"/>
            </a:pPr>
            <a:r>
              <a:rPr b="1" dirty="0" sz="2000" lang="en-US">
                <a:solidFill>
                  <a:srgbClr val="00B050"/>
                </a:solidFill>
              </a:rPr>
              <a:t>Blood composition</a:t>
            </a:r>
          </a:p>
          <a:p>
            <a:r>
              <a:rPr dirty="0" sz="2000" lang="en-US"/>
              <a:t>Plasma is composed of 92% water, 7% proteins (albumin, globulins, fibrinogen), electrolytes, and waste products.</a:t>
            </a:r>
          </a:p>
          <a:p>
            <a:r>
              <a:rPr dirty="0" sz="2000" lang="en-US"/>
              <a:t>Specific gravity of blood is approximately 1.060, and viscosity is 4-5 times that of water.</a:t>
            </a:r>
          </a:p>
          <a:p>
            <a:r>
              <a:rPr dirty="0" sz="2000" lang="en-US" err="1"/>
              <a:t>ph</a:t>
            </a:r>
            <a:r>
              <a:rPr dirty="0" sz="2000" lang="en-US"/>
              <a:t>- 7.35 to 7.45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2000" lang="en-US">
                <a:solidFill>
                  <a:srgbClr val="00B050"/>
                </a:solidFill>
              </a:rPr>
              <a:t>Red Blood Cells (RBCs)</a:t>
            </a:r>
          </a:p>
          <a:p>
            <a:r>
              <a:rPr dirty="0" sz="2000" lang="en-US"/>
              <a:t>Production (erythropoiesis) occurs in red bone marrow, stimulated by erythropoietin.</a:t>
            </a:r>
          </a:p>
          <a:p>
            <a:r>
              <a:rPr dirty="0" sz="2000" lang="en-US"/>
              <a:t>Average lifespan is 120 days, with old RBCs removed by the spleen and liver.</a:t>
            </a:r>
          </a:p>
          <a:p>
            <a:r>
              <a:rPr dirty="0" sz="2000" lang="en-US"/>
              <a:t>Hb broken down into bilirubin.</a:t>
            </a:r>
          </a:p>
          <a:p>
            <a:pPr indent="0" marL="0">
              <a:buNone/>
            </a:pPr>
            <a:endParaRPr dirty="0" sz="2400" lang="en-US">
              <a:solidFill>
                <a:srgbClr val="00B050"/>
              </a:solidFill>
            </a:endParaRPr>
          </a:p>
          <a:p>
            <a:endParaRPr dirty="0" lang="en-US"/>
          </a:p>
          <a:p>
            <a:endParaRPr dirty="0"/>
          </a:p>
        </p:txBody>
      </p:sp>
      <p:pic>
        <p:nvPicPr>
          <p:cNvPr id="2097152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590801" y="4631691"/>
            <a:ext cx="7965440" cy="222630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Content Placeholder 2"/>
          <p:cNvSpPr>
            <a:spLocks noGrp="1"/>
          </p:cNvSpPr>
          <p:nvPr>
            <p:ph idx="1"/>
          </p:nvPr>
        </p:nvSpPr>
        <p:spPr>
          <a:xfrm>
            <a:off x="162560" y="81280"/>
            <a:ext cx="11816080" cy="6644640"/>
          </a:xfrm>
        </p:spPr>
        <p:txBody>
          <a:bodyPr>
            <a:normAutofit/>
          </a:bodyPr>
          <a:p>
            <a:pPr>
              <a:buFont typeface="Wingdings" panose="05000000000000000000" pitchFamily="2" charset="2"/>
              <a:buChar char="q"/>
            </a:pPr>
            <a:r>
              <a:rPr dirty="0" sz="2800" lang="en-US">
                <a:solidFill>
                  <a:srgbClr val="00B0F0"/>
                </a:solidFill>
              </a:rPr>
              <a:t>Hemoglobin</a:t>
            </a:r>
          </a:p>
          <a:p>
            <a:r>
              <a:rPr b="1" dirty="0" sz="2000"/>
              <a:t>Structure: </a:t>
            </a:r>
            <a:r>
              <a:rPr dirty="0" sz="2000"/>
              <a:t>Four globin chains with iron-containing heme groups.</a:t>
            </a:r>
          </a:p>
          <a:p>
            <a:r>
              <a:rPr b="1" dirty="0" sz="2000"/>
              <a:t>Types: </a:t>
            </a:r>
            <a:r>
              <a:rPr dirty="0" sz="2000" err="1"/>
              <a:t>HbA</a:t>
            </a:r>
            <a:r>
              <a:rPr dirty="0" sz="2000"/>
              <a:t> (adult hemoglobin), </a:t>
            </a:r>
            <a:r>
              <a:rPr dirty="0" sz="2000" err="1"/>
              <a:t>HbF</a:t>
            </a:r>
            <a:r>
              <a:rPr dirty="0" sz="2000"/>
              <a:t> (fetal hemoglobin).</a:t>
            </a:r>
            <a:endParaRPr dirty="0" sz="2000" lang="en-IN"/>
          </a:p>
          <a:p>
            <a:r>
              <a:rPr dirty="0" sz="2000" lang="en-IN"/>
              <a:t>Erythropoiesis occurs in red bone marrow</a:t>
            </a:r>
            <a:endParaRPr dirty="0" sz="2000"/>
          </a:p>
          <a:p>
            <a:r>
              <a:rPr dirty="0" sz="2000"/>
              <a:t>Functions: Oxygen transport, carbon dioxide transport, and pH regulation.</a:t>
            </a:r>
            <a:endParaRPr dirty="0" sz="2000" lang="en-US"/>
          </a:p>
          <a:p>
            <a:pPr>
              <a:buFont typeface="Wingdings" panose="05000000000000000000" pitchFamily="2" charset="2"/>
              <a:buChar char="q"/>
            </a:pPr>
            <a:r>
              <a:rPr dirty="0" sz="2800" lang="en-US">
                <a:solidFill>
                  <a:srgbClr val="00B0F0"/>
                </a:solidFill>
              </a:rPr>
              <a:t>Derivatives of Hemoglobin</a:t>
            </a:r>
          </a:p>
          <a:p>
            <a:r>
              <a:rPr dirty="0" sz="2000" lang="en-US">
                <a:solidFill>
                  <a:schemeClr val="accent2"/>
                </a:solidFill>
              </a:rPr>
              <a:t>Carboxyhemoglobin: </a:t>
            </a:r>
            <a:r>
              <a:rPr dirty="0" sz="2000" lang="en-US"/>
              <a:t>Hemoglobin bound to carbon monoxide, reducing oxygen transport.</a:t>
            </a:r>
          </a:p>
          <a:p>
            <a:r>
              <a:rPr dirty="0" sz="2000" lang="en-US">
                <a:solidFill>
                  <a:schemeClr val="accent2"/>
                </a:solidFill>
              </a:rPr>
              <a:t>Methemoglobin: </a:t>
            </a:r>
            <a:r>
              <a:rPr dirty="0" sz="2000" lang="en-US"/>
              <a:t>Oxidized hemoglobin (Fe3+), cannot bind oxygen effectively.</a:t>
            </a:r>
          </a:p>
          <a:p>
            <a:r>
              <a:rPr dirty="0" sz="2000" lang="en-US" err="1">
                <a:solidFill>
                  <a:schemeClr val="accent2"/>
                </a:solidFill>
              </a:rPr>
              <a:t>Sulfhemoglobin</a:t>
            </a:r>
            <a:r>
              <a:rPr dirty="0" sz="2000" lang="en-US">
                <a:solidFill>
                  <a:schemeClr val="accent2"/>
                </a:solidFill>
              </a:rPr>
              <a:t>: </a:t>
            </a:r>
            <a:r>
              <a:rPr dirty="0" sz="2000" lang="en-US"/>
              <a:t>Hemoglobin with sulfur, reducing oxygen-carrying </a:t>
            </a:r>
          </a:p>
          <a:p>
            <a:pPr indent="0" marL="0">
              <a:buNone/>
            </a:pPr>
            <a:r>
              <a:rPr dirty="0" sz="2000" lang="en-US"/>
              <a:t>     capacity.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dirty="0" sz="2800" lang="en-US">
                <a:solidFill>
                  <a:srgbClr val="00B0F0"/>
                </a:solidFill>
              </a:rPr>
              <a:t>Heart Structure</a:t>
            </a:r>
          </a:p>
          <a:p>
            <a:r>
              <a:rPr b="1" dirty="0" sz="2000" lang="en-US">
                <a:solidFill>
                  <a:srgbClr val="7030A0"/>
                </a:solidFill>
              </a:rPr>
              <a:t>Location: </a:t>
            </a:r>
            <a:r>
              <a:rPr dirty="0" sz="2000" lang="en-US"/>
              <a:t>Thoracic cavity, left of the median plane.</a:t>
            </a:r>
          </a:p>
          <a:p>
            <a:r>
              <a:rPr b="1" dirty="0" sz="2000" lang="en-US">
                <a:solidFill>
                  <a:srgbClr val="7030A0"/>
                </a:solidFill>
              </a:rPr>
              <a:t>Chambers: </a:t>
            </a:r>
            <a:r>
              <a:rPr dirty="0" sz="2000" lang="en-US"/>
              <a:t>Atria and ventricles.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Valves</a:t>
            </a:r>
            <a:r>
              <a:rPr dirty="0" sz="20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rgbClr val="7030A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Atrioventricular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Tricuspid (right), mitral (left).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Semilunar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Pulmonary (right), aortic (left).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dirty="0" sz="2000" lang="en-US"/>
          </a:p>
          <a:p>
            <a:endParaRPr dirty="0"/>
          </a:p>
        </p:txBody>
      </p:sp>
      <p:pic>
        <p:nvPicPr>
          <p:cNvPr id="209715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894320" y="3307495"/>
            <a:ext cx="3961130" cy="346922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2"/>
          <p:cNvSpPr txBox="1"/>
          <p:nvPr/>
        </p:nvSpPr>
        <p:spPr>
          <a:xfrm>
            <a:off x="127000" y="731521"/>
            <a:ext cx="11938000" cy="5994399"/>
          </a:xfrm>
          <a:prstGeom prst="rect"/>
        </p:spPr>
        <p:txBody>
          <a:bodyPr bIns="45720" lIns="91440" rIns="91440" rtlCol="0" tIns="45720" vert="horz">
            <a:normAutofit fontScale="92857" lnSpcReduction="10000"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chemeClr val="tx2"/>
                </a:solidFill>
              </a:rPr>
              <a:t>SA Node: </a:t>
            </a:r>
            <a:r>
              <a:rPr dirty="0" sz="2000" lang="en-US"/>
              <a:t>Primary pacemaker.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chemeClr val="tx2"/>
                </a:solidFill>
              </a:rPr>
              <a:t>AV Node: </a:t>
            </a:r>
            <a:r>
              <a:rPr dirty="0" sz="2000" lang="en-US"/>
              <a:t>Relays impulses to ventricles.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chemeClr val="tx2"/>
                </a:solidFill>
              </a:rPr>
              <a:t>Bundle of His and Purkinje Fibers: </a:t>
            </a:r>
            <a:r>
              <a:rPr dirty="0" sz="2000" lang="en-US"/>
              <a:t>Conduct impulses through the ventricles.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sz="2800" lang="en-US">
                <a:solidFill>
                  <a:schemeClr val="accent6"/>
                </a:solidFill>
              </a:rPr>
              <a:t>Cardiac Cycle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chemeClr val="accent2"/>
                </a:solidFill>
              </a:rPr>
              <a:t>Diastole: </a:t>
            </a:r>
            <a:r>
              <a:rPr dirty="0" sz="2000" lang="en-US"/>
              <a:t>Relaxation phase where chambers fill with blood.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chemeClr val="accent2"/>
                </a:solidFill>
              </a:rPr>
              <a:t>Systole: </a:t>
            </a:r>
            <a:r>
              <a:rPr dirty="0" sz="2000" lang="en-US"/>
              <a:t>Contraction phase where blood is pumped out.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sz="2800" lang="en-IN">
                <a:solidFill>
                  <a:schemeClr val="accent6"/>
                </a:solidFill>
              </a:rPr>
              <a:t>Cardiac Output and Regulation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b="1" dirty="0" sz="2000" lang="en-US"/>
              <a:t>Cardiac output (CO) </a:t>
            </a:r>
            <a:r>
              <a:rPr dirty="0" sz="2000" lang="en-US"/>
              <a:t>= Heart Rate × Stroke Volume.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b="1" dirty="0" sz="2000" lang="en-US"/>
              <a:t>Factors influencing CO: </a:t>
            </a:r>
            <a:r>
              <a:rPr dirty="0" sz="2000" lang="en-US"/>
              <a:t>Autonomic nervous system, venous return, blood volume.</a:t>
            </a:r>
          </a:p>
          <a:p>
            <a:r>
              <a:rPr dirty="0" sz="2800" lang="en-US">
                <a:solidFill>
                  <a:schemeClr val="accent6"/>
                </a:solidFill>
              </a:rPr>
              <a:t>Coronary Circulation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/>
              <a:t>Coronary arteries supply blood to heart muscle.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/>
              <a:t>During exercise, coronary blood flow increases to meet the oxygen demand of the heart.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800" lang="en-IN">
                <a:solidFill>
                  <a:schemeClr val="accent6"/>
                </a:solidFill>
              </a:rPr>
              <a:t>Heart Sounds and Murmurs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rgbClr val="FF0000"/>
                </a:solidFill>
              </a:rPr>
              <a:t>S1: </a:t>
            </a:r>
            <a:r>
              <a:rPr dirty="0" sz="2000" lang="en-US"/>
              <a:t>Closure of atrioventricular valves.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rgbClr val="FF0000"/>
                </a:solidFill>
              </a:rPr>
              <a:t>S2: </a:t>
            </a:r>
            <a:r>
              <a:rPr dirty="0" sz="2000" lang="en-US"/>
              <a:t>Closure of semilunar valves.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dirty="0" sz="2000" lang="en-US">
                <a:solidFill>
                  <a:srgbClr val="FF0000"/>
                </a:solidFill>
              </a:rPr>
              <a:t>Murmurs: </a:t>
            </a:r>
            <a:r>
              <a:rPr dirty="0" sz="2000" lang="en-US"/>
              <a:t>Abnormal heart sounds, indicating heart disease.</a:t>
            </a:r>
          </a:p>
          <a:p>
            <a:pPr indent="0" marL="0">
              <a:buNone/>
            </a:pPr>
            <a:endParaRPr dirty="0" sz="1400" lang="en-IN"/>
          </a:p>
        </p:txBody>
      </p:sp>
      <p:sp>
        <p:nvSpPr>
          <p:cNvPr id="1048590" name="Title 1"/>
          <p:cNvSpPr txBox="1"/>
          <p:nvPr/>
        </p:nvSpPr>
        <p:spPr>
          <a:xfrm>
            <a:off x="1686560" y="40642"/>
            <a:ext cx="8229600" cy="594360"/>
          </a:xfrm>
          <a:prstGeom prst="rect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bIns="45720" lIns="91440" rIns="91440" rtlCol="0" tIns="45720" vert="horz">
            <a:normAutofit fontScale="96875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dirty="0" sz="3200" lang="en-IN"/>
              <a:t>Cardiac Conduction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Box 4"/>
          <p:cNvSpPr txBox="1"/>
          <p:nvPr/>
        </p:nvSpPr>
        <p:spPr>
          <a:xfrm>
            <a:off x="132080" y="128073"/>
            <a:ext cx="11866880" cy="7319008"/>
          </a:xfrm>
          <a:prstGeom prst="rect"/>
          <a:noFill/>
        </p:spPr>
        <p:txBody>
          <a:bodyPr wrap="square">
            <a:spAutoFit/>
          </a:bodyPr>
          <a:p>
            <a:pPr indent="-34290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dirty="0" sz="2800" lang="en-GB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Hemodynamics</a:t>
            </a:r>
            <a:endParaRPr dirty="0" sz="2800" lang="en-US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b="1" dirty="0" sz="20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Blood Flow</a:t>
            </a:r>
            <a:r>
              <a:rPr dirty="0" sz="20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Determined by pressure gradients and resistance.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b="1" dirty="0" sz="20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Resistance</a:t>
            </a:r>
            <a:r>
              <a:rPr dirty="0" sz="20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Affected by vessel diameter, length, and viscosity.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b="1" dirty="0" sz="20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Vasoconstriction: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Increases resistance and blood pressure.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dirty="0" sz="2800" lang="en-GB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Regulation of Blood Pressure</a:t>
            </a:r>
            <a:endParaRPr dirty="0" sz="2800" lang="en-US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dirty="0" sz="2000" lang="en-GB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Neurohormonal Control: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Sympathetic nervous system and hormones (e.g., adrenaline).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dirty="0" sz="2000" lang="en-GB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Fluid Volume Control: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Regulated by kidneys.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dirty="0" sz="2800" lang="en-GB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Circulatory Adjustments During Exercise</a:t>
            </a:r>
            <a:endParaRPr dirty="0" sz="2800" lang="en-US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dirty="0" sz="2000" lang="en-GB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Increased CO: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Heart rate and stroke volume rise.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dirty="0" sz="2000" lang="en-GB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Redistribution of Blood Flow: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More blood to active muscles.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dirty="0" sz="2800" lang="en-US">
                <a:solidFill>
                  <a:srgbClr val="FF0000"/>
                </a:solidFill>
              </a:rPr>
              <a:t>Muscle Physiology - Basic Unit</a:t>
            </a:r>
          </a:p>
          <a:p>
            <a:pPr indent="-342900" marL="342900">
              <a:buFont typeface="Wingdings" panose="05000000000000000000" pitchFamily="2" charset="2"/>
              <a:buChar char="v"/>
            </a:pPr>
            <a:r>
              <a:rPr dirty="0" sz="2000" lang="en-US"/>
              <a:t>Muscle fibers consist of myofibrils containing actin and myosin.</a:t>
            </a:r>
          </a:p>
          <a:p>
            <a:pPr indent="-342900" marL="342900">
              <a:buFont typeface="Wingdings" panose="05000000000000000000" pitchFamily="2" charset="2"/>
              <a:buChar char="v"/>
            </a:pPr>
            <a:r>
              <a:rPr dirty="0" sz="2000" lang="en-US"/>
              <a:t>Action potentials initiate muscle contraction through excitation-contraction coupling.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endParaRPr dirty="0" sz="18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72514" y="81280"/>
          <a:ext cx="9192286" cy="327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graphicFrame>
        <p:nvGraphicFramePr>
          <p:cNvPr id="4194305" name="Content Placeholder 6"/>
          <p:cNvGraphicFramePr>
            <a:graphicFrameLocks/>
          </p:cNvGraphicFramePr>
          <p:nvPr/>
        </p:nvGraphicFramePr>
        <p:xfrm>
          <a:off x="2231377" y="3586480"/>
          <a:ext cx="7274560" cy="319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6" r:qs="rId10" r:cs="rId9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497212" y="45720"/>
            <a:ext cx="10972800" cy="732397"/>
          </a:xfrm>
          <a:solidFill>
            <a:srgbClr val="002060"/>
          </a:solidFill>
        </p:spPr>
        <p:txBody>
          <a:bodyPr>
            <a:normAutofit fontScale="90000"/>
          </a:bodyPr>
          <a:p>
            <a:r>
              <a:rPr b="1" dirty="0">
                <a:solidFill>
                  <a:srgbClr val="FFC000"/>
                </a:solidFill>
              </a:rPr>
              <a:t>Muscle Contraction</a:t>
            </a:r>
          </a:p>
        </p:txBody>
      </p:sp>
      <p:sp>
        <p:nvSpPr>
          <p:cNvPr id="1048596" name="Content Placeholder 2"/>
          <p:cNvSpPr txBox="1"/>
          <p:nvPr/>
        </p:nvSpPr>
        <p:spPr>
          <a:xfrm>
            <a:off x="497212" y="917864"/>
            <a:ext cx="10790548" cy="2084416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b="1" dirty="0" lang="en-US">
                <a:solidFill>
                  <a:srgbClr val="C00000"/>
                </a:solidFill>
              </a:rPr>
              <a:t>Isometric Contraction: </a:t>
            </a:r>
            <a:r>
              <a:rPr dirty="0" lang="en-US"/>
              <a:t>Muscle length remains the same, but tension increases</a:t>
            </a:r>
          </a:p>
          <a:p>
            <a:pPr algn="just">
              <a:lnSpc>
                <a:spcPct val="110000"/>
              </a:lnSpc>
            </a:pPr>
            <a:r>
              <a:rPr b="1" dirty="0" lang="en-US">
                <a:solidFill>
                  <a:schemeClr val="accent4">
                    <a:lumMod val="50000"/>
                  </a:schemeClr>
                </a:solidFill>
              </a:rPr>
              <a:t>Isotonic Contraction: </a:t>
            </a:r>
            <a:r>
              <a:rPr dirty="0" lang="en-US"/>
              <a:t>Muscle changes length (concentric and eccentric contraction)</a:t>
            </a:r>
          </a:p>
        </p:txBody>
      </p:sp>
      <p:sp>
        <p:nvSpPr>
          <p:cNvPr id="1048597" name="Title 1"/>
          <p:cNvSpPr txBox="1"/>
          <p:nvPr/>
        </p:nvSpPr>
        <p:spPr>
          <a:xfrm>
            <a:off x="588338" y="2887116"/>
            <a:ext cx="10790548" cy="732397"/>
          </a:xfrm>
          <a:prstGeom prst="rect"/>
          <a:solidFill>
            <a:schemeClr val="accent6"/>
          </a:solidFill>
        </p:spPr>
        <p:txBody>
          <a:bodyPr anchor="ctr" bIns="45720" lIns="91440" rIns="91440" rtlCol="0" tIns="45720" vert="horz">
            <a:normAutofit fontScale="975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4000" lang="en-IN"/>
              <a:t>Muscle Fatigue and Rigor Mortis</a:t>
            </a:r>
          </a:p>
        </p:txBody>
      </p:sp>
      <p:sp>
        <p:nvSpPr>
          <p:cNvPr id="1048598" name="Content Placeholder 2"/>
          <p:cNvSpPr txBox="1"/>
          <p:nvPr/>
        </p:nvSpPr>
        <p:spPr>
          <a:xfrm>
            <a:off x="588339" y="3710680"/>
            <a:ext cx="10790547" cy="2252329"/>
          </a:xfrm>
          <a:prstGeom prst="rect"/>
        </p:spPr>
        <p:txBody>
          <a:bodyPr bIns="45720" lIns="91440" rIns="91440" rtlCol="0" tIns="45720" vert="horz">
            <a:normAutofit fontScale="86667" lnSpcReduction="20000"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dirty="0" sz="3000" lang="en-US"/>
              <a:t>Muscle fatigue results from prolonged activity, causing decreased force generation</a:t>
            </a:r>
          </a:p>
          <a:p>
            <a:pPr>
              <a:lnSpc>
                <a:spcPct val="150000"/>
              </a:lnSpc>
            </a:pPr>
            <a:r>
              <a:rPr dirty="0" sz="3000" lang="en-US"/>
              <a:t>Rigor mortis is postmortem muscle stiffening due to a lack of ATP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04C82"/>
            </a:gs>
            <a:gs pos="0">
              <a:srgbClr val="002060"/>
            </a:gs>
            <a:gs pos="53854">
              <a:srgbClr val="C3D4E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200536" y="1457283"/>
          <a:ext cx="11790927" cy="657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09600" y="91758"/>
            <a:ext cx="10972800" cy="548322"/>
          </a:xfrm>
          <a:solidFill>
            <a:srgbClr val="F1AFDE"/>
          </a:solidFill>
        </p:spPr>
        <p:txBody>
          <a:bodyPr>
            <a:normAutofit fontScale="90000"/>
          </a:bodyPr>
          <a:p>
            <a:r>
              <a:rPr b="1" dirty="0" sz="3600"/>
              <a:t>Nervous System - Organization</a:t>
            </a:r>
          </a:p>
        </p:txBody>
      </p:sp>
      <p:sp>
        <p:nvSpPr>
          <p:cNvPr id="1048600" name="TextBox 10"/>
          <p:cNvSpPr txBox="1"/>
          <p:nvPr/>
        </p:nvSpPr>
        <p:spPr>
          <a:xfrm>
            <a:off x="609600" y="765299"/>
            <a:ext cx="9851688" cy="1031239"/>
          </a:xfrm>
          <a:prstGeom prst="rect"/>
          <a:noFill/>
        </p:spPr>
        <p:txBody>
          <a:bodyPr wrap="square">
            <a:spAutoFit/>
          </a:bodyPr>
          <a:p>
            <a:pPr indent="-457200" marL="4572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C00000"/>
                </a:solidFill>
              </a:rPr>
              <a:t>Information processing</a:t>
            </a:r>
            <a:r>
              <a:rPr dirty="0" sz="2800" lang="en-US">
                <a:solidFill>
                  <a:srgbClr val="C00000"/>
                </a:solidFill>
              </a:rPr>
              <a:t>:</a:t>
            </a:r>
            <a:r>
              <a:rPr dirty="0" sz="2800" lang="en-US"/>
              <a:t> Reflexes to complex behaviors</a:t>
            </a:r>
          </a:p>
          <a:p>
            <a:pPr indent="-457200" marL="4572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accent6">
                    <a:lumMod val="75000"/>
                  </a:schemeClr>
                </a:solidFill>
              </a:rPr>
              <a:t>Basic unit: </a:t>
            </a:r>
            <a:r>
              <a:rPr dirty="0" sz="2800" lang="en-US"/>
              <a:t>Neuron, with dendrites, soma, and axon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2"/>
          <p:cNvSpPr>
            <a:spLocks noGrp="1"/>
          </p:cNvSpPr>
          <p:nvPr>
            <p:ph idx="1"/>
          </p:nvPr>
        </p:nvSpPr>
        <p:spPr>
          <a:xfrm>
            <a:off x="514095" y="705653"/>
            <a:ext cx="10972800" cy="4525963"/>
          </a:xfrm>
        </p:spPr>
        <p:txBody>
          <a:bodyPr>
            <a:normAutofit/>
          </a:bodyPr>
          <a:p>
            <a:pPr algn="just">
              <a:lnSpc>
                <a:spcPct val="150000"/>
              </a:lnSpc>
            </a:pPr>
            <a:r>
              <a:rPr b="1" dirty="0" sz="2400">
                <a:solidFill>
                  <a:srgbClr val="C00000"/>
                </a:solidFill>
              </a:rPr>
              <a:t>Sensory neurons: </a:t>
            </a:r>
            <a:r>
              <a:rPr dirty="0" sz="2400"/>
              <a:t>Transmit sensory information</a:t>
            </a:r>
          </a:p>
          <a:p>
            <a:pPr algn="just">
              <a:lnSpc>
                <a:spcPct val="150000"/>
              </a:lnSpc>
            </a:pPr>
            <a:r>
              <a:rPr b="1" dirty="0" sz="2400">
                <a:solidFill>
                  <a:schemeClr val="accent6">
                    <a:lumMod val="75000"/>
                  </a:schemeClr>
                </a:solidFill>
              </a:rPr>
              <a:t>Motor neurons: </a:t>
            </a:r>
            <a:r>
              <a:rPr dirty="0" sz="2400"/>
              <a:t>Control muscle contractions</a:t>
            </a:r>
          </a:p>
          <a:p>
            <a:pPr algn="just">
              <a:lnSpc>
                <a:spcPct val="150000"/>
              </a:lnSpc>
            </a:pPr>
            <a:r>
              <a:rPr b="1" dirty="0" sz="2400">
                <a:solidFill>
                  <a:schemeClr val="accent4">
                    <a:lumMod val="75000"/>
                  </a:schemeClr>
                </a:solidFill>
              </a:rPr>
              <a:t>Interneurons:</a:t>
            </a:r>
            <a:r>
              <a:rPr dirty="0" sz="2400"/>
              <a:t> Connect other neurons</a:t>
            </a:r>
          </a:p>
        </p:txBody>
      </p:sp>
      <p:sp>
        <p:nvSpPr>
          <p:cNvPr id="1048605" name="Content Placeholder 2"/>
          <p:cNvSpPr txBox="1"/>
          <p:nvPr/>
        </p:nvSpPr>
        <p:spPr>
          <a:xfrm>
            <a:off x="1270262" y="2584966"/>
            <a:ext cx="10578027" cy="452596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Resting membrane potential: -70mV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Action threshold potential: 50mV</a:t>
            </a:r>
          </a:p>
        </p:txBody>
      </p:sp>
      <p:sp>
        <p:nvSpPr>
          <p:cNvPr id="1048606" name="TextBox 5"/>
          <p:cNvSpPr txBox="1"/>
          <p:nvPr/>
        </p:nvSpPr>
        <p:spPr>
          <a:xfrm>
            <a:off x="2716575" y="0"/>
            <a:ext cx="6094428" cy="701040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sz="3600" lang="en-IN">
                <a:solidFill>
                  <a:srgbClr val="002060"/>
                </a:solidFill>
              </a:rPr>
              <a:t>Neuron Types</a:t>
            </a:r>
          </a:p>
        </p:txBody>
      </p:sp>
      <p:sp>
        <p:nvSpPr>
          <p:cNvPr id="1048607" name="TextBox 9"/>
          <p:cNvSpPr txBox="1"/>
          <p:nvPr/>
        </p:nvSpPr>
        <p:spPr>
          <a:xfrm>
            <a:off x="1270262" y="4079069"/>
            <a:ext cx="9935183" cy="701039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sz="3600" lang="en-IN">
                <a:solidFill>
                  <a:srgbClr val="002060"/>
                </a:solidFill>
              </a:rPr>
              <a:t>Synaptic and Junctional Transmission</a:t>
            </a:r>
            <a:endParaRPr dirty="0" sz="3600" lang="en-IN">
              <a:solidFill>
                <a:srgbClr val="002060"/>
              </a:solidFill>
            </a:endParaRPr>
          </a:p>
        </p:txBody>
      </p:sp>
      <p:sp>
        <p:nvSpPr>
          <p:cNvPr id="1048608" name="TextBox 11"/>
          <p:cNvSpPr txBox="1"/>
          <p:nvPr/>
        </p:nvSpPr>
        <p:spPr>
          <a:xfrm>
            <a:off x="514095" y="4836740"/>
            <a:ext cx="10861082" cy="2428239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buFont typeface="Wingdings" panose="05000000000000000000" pitchFamily="2" charset="2"/>
              <a:buChar char="ü"/>
            </a:pPr>
            <a:r>
              <a:rPr b="1" dirty="0" sz="2800" lang="en-US">
                <a:solidFill>
                  <a:srgbClr val="C00000"/>
                </a:solidFill>
              </a:rPr>
              <a:t>Synaptic transmission: </a:t>
            </a:r>
            <a:r>
              <a:rPr dirty="0" sz="2800" lang="en-US"/>
              <a:t>Neurotransmitters released from one neuron to another</a:t>
            </a:r>
          </a:p>
          <a:p>
            <a:pPr algn="just" indent="-457200" marL="457200">
              <a:buFont typeface="Wingdings" panose="05000000000000000000" pitchFamily="2" charset="2"/>
              <a:buChar char="ü"/>
            </a:pPr>
            <a:r>
              <a:rPr b="1" dirty="0" sz="2800" lang="en-US">
                <a:solidFill>
                  <a:schemeClr val="accent6">
                    <a:lumMod val="75000"/>
                  </a:schemeClr>
                </a:solidFill>
              </a:rPr>
              <a:t>Junctional transmission:</a:t>
            </a:r>
            <a:r>
              <a:rPr dirty="0" sz="2800" lang="en-US"/>
              <a:t> Communication between motor neurons and muscle fibers</a:t>
            </a:r>
          </a:p>
          <a:p>
            <a:pPr algn="just">
              <a:lnSpc>
                <a:spcPct val="150000"/>
              </a:lnSpc>
            </a:pPr>
            <a:endParaRPr dirty="0" lang="en-US"/>
          </a:p>
        </p:txBody>
      </p:sp>
      <p:pic>
        <p:nvPicPr>
          <p:cNvPr id="2097154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609840" y="100900"/>
            <a:ext cx="4379174" cy="3991988"/>
          </a:xfrm>
          <a:prstGeom prst="rect"/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Content Placeholder 7"/>
          <p:cNvGraphicFramePr>
            <a:graphicFrameLocks noGrp="1"/>
          </p:cNvGraphicFramePr>
          <p:nvPr>
            <p:ph idx="1"/>
          </p:nvPr>
        </p:nvGraphicFramePr>
        <p:xfrm>
          <a:off x="612842" y="0"/>
          <a:ext cx="11050622" cy="6317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609" name="Content Placeholder 2"/>
          <p:cNvSpPr txBox="1"/>
          <p:nvPr/>
        </p:nvSpPr>
        <p:spPr>
          <a:xfrm>
            <a:off x="651753" y="219657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lvl="0">
              <a:buSzPts val="1000"/>
              <a:buFont typeface="Symbol" panose="05050102010706020507" pitchFamily="18" charset="2"/>
              <a:buChar char=""/>
            </a:pPr>
            <a:r>
              <a:rPr b="1" dirty="0" sz="2000" lang="en-GB">
                <a:solidFill>
                  <a:srgbClr val="002060"/>
                </a:solidFill>
              </a:rPr>
              <a:t>Neurotransmitters</a:t>
            </a:r>
            <a:r>
              <a:rPr dirty="0" sz="2000" lang="en-GB"/>
              <a:t>: Regulate sleep and wakefulness (e.g., GABA, serotonin)</a:t>
            </a:r>
            <a:endParaRPr dirty="0" sz="2000" lang="en-IN"/>
          </a:p>
          <a:p>
            <a:pPr algn="just" lvl="0">
              <a:buSzPts val="1000"/>
              <a:buFont typeface="Symbol" panose="05050102010706020507" pitchFamily="18" charset="2"/>
              <a:buChar char=""/>
            </a:pPr>
            <a:r>
              <a:rPr b="1" dirty="0" sz="2000" lang="en-GB">
                <a:solidFill>
                  <a:srgbClr val="C00000"/>
                </a:solidFill>
              </a:rPr>
              <a:t>Sleep Cycle</a:t>
            </a:r>
            <a:r>
              <a:rPr dirty="0" sz="2000" lang="en-GB">
                <a:solidFill>
                  <a:srgbClr val="C00000"/>
                </a:solidFill>
              </a:rPr>
              <a:t>: </a:t>
            </a:r>
            <a:r>
              <a:rPr dirty="0" sz="2000" lang="en-GB"/>
              <a:t>Stages of non-REM and REM sleep</a:t>
            </a:r>
            <a:endParaRPr dirty="0" sz="2000" lang="en-IN"/>
          </a:p>
        </p:txBody>
      </p:sp>
      <p:sp>
        <p:nvSpPr>
          <p:cNvPr id="1048610" name="Title 1"/>
          <p:cNvSpPr>
            <a:spLocks noGrp="1"/>
          </p:cNvSpPr>
          <p:nvPr>
            <p:ph type="title"/>
          </p:nvPr>
        </p:nvSpPr>
        <p:spPr>
          <a:xfrm>
            <a:off x="1656080" y="2894901"/>
            <a:ext cx="8229600" cy="428120"/>
          </a:xfrm>
        </p:spPr>
        <p:txBody>
          <a:bodyPr>
            <a:normAutofit fontScale="90000"/>
          </a:bodyPr>
          <a:p>
            <a:r>
              <a:rPr b="1" dirty="0" sz="2800" lang="en-IN">
                <a:solidFill>
                  <a:srgbClr val="C00000"/>
                </a:solidFill>
              </a:rPr>
              <a:t>Sense organs</a:t>
            </a:r>
          </a:p>
        </p:txBody>
      </p:sp>
      <p:graphicFrame>
        <p:nvGraphicFramePr>
          <p:cNvPr id="4194308" name="Content Placeholder 3"/>
          <p:cNvGraphicFramePr>
            <a:graphicFrameLocks/>
          </p:cNvGraphicFramePr>
          <p:nvPr/>
        </p:nvGraphicFramePr>
        <p:xfrm>
          <a:off x="905537" y="3158901"/>
          <a:ext cx="10465232" cy="4424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6" r:qs="rId10" r:cs="rId9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768486" y="25878"/>
            <a:ext cx="10428050" cy="5915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6875"/>
          </a:bodyPr>
          <a:p>
            <a:r>
              <a:rPr b="1" dirty="0" sz="3200" lang="en-US"/>
              <a:t>Unit 2 - </a:t>
            </a:r>
            <a:r>
              <a:rPr b="1" dirty="0" sz="3200"/>
              <a:t>Digestive System - Monogastric</a:t>
            </a:r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>
          <a:xfrm>
            <a:off x="248056" y="617378"/>
            <a:ext cx="11801703" cy="6139022"/>
          </a:xfrm>
        </p:spPr>
        <p:txBody>
          <a:bodyPr>
            <a:normAutofit/>
          </a:bodyPr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dirty="0" sz="2000" lang="en-US"/>
              <a:t>       </a:t>
            </a:r>
            <a:r>
              <a:rPr dirty="0" sz="2000"/>
              <a:t>Single-chambered stomach found in humans, pigs, and dogs</a:t>
            </a:r>
            <a:endParaRPr dirty="0" sz="2000" lang="en-US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dirty="0" sz="2000" lang="en-US"/>
              <a:t>       </a:t>
            </a:r>
            <a:r>
              <a:rPr dirty="0" sz="2000"/>
              <a:t>Digestion involves mouth, esophagus, stomach, small intestine, large intestine</a:t>
            </a:r>
          </a:p>
        </p:txBody>
      </p:sp>
      <p:sp>
        <p:nvSpPr>
          <p:cNvPr id="1048613" name="Title 1"/>
          <p:cNvSpPr txBox="1"/>
          <p:nvPr/>
        </p:nvSpPr>
        <p:spPr>
          <a:xfrm>
            <a:off x="339496" y="1751485"/>
            <a:ext cx="4951594" cy="485621"/>
          </a:xfrm>
          <a:prstGeom prst="rect"/>
          <a:solidFill>
            <a:schemeClr val="accent3"/>
          </a:solidFill>
        </p:spPr>
        <p:txBody>
          <a:bodyPr anchor="ctr" bIns="45720" lIns="91440" rIns="91440" rtlCol="0" tIns="45720" vert="horz">
            <a:normAutofit fontScale="92857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2800" lang="en-IN"/>
              <a:t>Digestive System - Polygastric</a:t>
            </a:r>
          </a:p>
        </p:txBody>
      </p:sp>
      <p:sp>
        <p:nvSpPr>
          <p:cNvPr id="1048614" name="Content Placeholder 2"/>
          <p:cNvSpPr txBox="1"/>
          <p:nvPr/>
        </p:nvSpPr>
        <p:spPr>
          <a:xfrm>
            <a:off x="266432" y="2157699"/>
            <a:ext cx="10813914" cy="2216651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70000"/>
              </a:lnSpc>
            </a:pPr>
            <a:r>
              <a:rPr dirty="0" sz="2000" lang="en-US"/>
              <a:t>Multi-chambered stomach with four compartments in ruminants (e.g., cattle, sheep)</a:t>
            </a:r>
          </a:p>
          <a:p>
            <a:pPr algn="just">
              <a:lnSpc>
                <a:spcPct val="170000"/>
              </a:lnSpc>
            </a:pPr>
            <a:r>
              <a:rPr dirty="0" sz="2000" lang="en-US"/>
              <a:t>Fermentation in the rumen breaks down fibrous materials</a:t>
            </a:r>
          </a:p>
        </p:txBody>
      </p:sp>
      <p:sp>
        <p:nvSpPr>
          <p:cNvPr id="1048615" name="Title 1"/>
          <p:cNvSpPr txBox="1"/>
          <p:nvPr/>
        </p:nvSpPr>
        <p:spPr>
          <a:xfrm>
            <a:off x="339496" y="3260942"/>
            <a:ext cx="2444344" cy="485621"/>
          </a:xfrm>
          <a:prstGeom prst="rect"/>
          <a:solidFill>
            <a:schemeClr val="accent6">
              <a:lumMod val="60000"/>
              <a:lumOff val="40000"/>
            </a:schemeClr>
          </a:solidFill>
        </p:spPr>
        <p:txBody>
          <a:bodyPr anchor="ctr" bIns="45720" lIns="91440" rIns="91440" rtlCol="0" tIns="45720" vert="horz">
            <a:normAutofit fontScale="70455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lang="en-US"/>
              <a:t>Prehension</a:t>
            </a:r>
            <a:endParaRPr b="1" dirty="0" lang="en-US"/>
          </a:p>
        </p:txBody>
      </p:sp>
      <p:sp>
        <p:nvSpPr>
          <p:cNvPr id="1048616" name="Content Placeholder 2"/>
          <p:cNvSpPr txBox="1"/>
          <p:nvPr/>
        </p:nvSpPr>
        <p:spPr>
          <a:xfrm>
            <a:off x="0" y="3719750"/>
            <a:ext cx="12049759" cy="3112372"/>
          </a:xfrm>
          <a:prstGeom prst="rect"/>
        </p:spPr>
        <p:txBody>
          <a:bodyPr bIns="45720" lIns="91440" rIns="91440" rtlCol="0" tIns="45720" vert="horz">
            <a:normAutofit lnSpcReduction="10000"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b="1" dirty="0" sz="2000" lang="en-US">
                <a:solidFill>
                  <a:srgbClr val="C00000"/>
                </a:solidFill>
              </a:rPr>
              <a:t>Definition: </a:t>
            </a:r>
            <a:r>
              <a:rPr dirty="0" sz="2000" lang="en-US"/>
              <a:t>Grasping or taking in food</a:t>
            </a:r>
          </a:p>
          <a:p>
            <a:pPr algn="just"/>
            <a:r>
              <a:rPr b="1" dirty="0" sz="2000" lang="en-US">
                <a:solidFill>
                  <a:schemeClr val="accent6">
                    <a:lumMod val="75000"/>
                  </a:schemeClr>
                </a:solidFill>
              </a:rPr>
              <a:t>Mechanism: </a:t>
            </a:r>
            <a:r>
              <a:rPr dirty="0" sz="2000" lang="en-US"/>
              <a:t>Uses lips, tongue, and teeth</a:t>
            </a:r>
          </a:p>
          <a:p>
            <a:pPr algn="just"/>
            <a:r>
              <a:rPr b="1" dirty="0" sz="2000" lang="en-US">
                <a:solidFill>
                  <a:srgbClr val="002060"/>
                </a:solidFill>
              </a:rPr>
              <a:t>Adaptations: </a:t>
            </a:r>
            <a:r>
              <a:rPr dirty="0" sz="2000" lang="en-US"/>
              <a:t>Varies by species (e.g., herbivores have grinding teeth)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dirty="0" sz="2800" lang="en-US">
                <a:solidFill>
                  <a:srgbClr val="FF0000"/>
                </a:solidFill>
              </a:rPr>
              <a:t>Rumination</a:t>
            </a:r>
          </a:p>
          <a:p>
            <a:pPr algn="just" indent="-457200" marL="457200">
              <a:buFont typeface="Arial" panose="020B0604020202020204" pitchFamily="34" charset="0"/>
              <a:buChar char="•"/>
            </a:pPr>
            <a:r>
              <a:rPr b="1" dirty="0" sz="2200" lang="en-US">
                <a:solidFill>
                  <a:srgbClr val="002060"/>
                </a:solidFill>
              </a:rPr>
              <a:t>Definition: </a:t>
            </a:r>
            <a:r>
              <a:rPr dirty="0" sz="2200" lang="en-US"/>
              <a:t>Regurgitating and re-chewing food</a:t>
            </a:r>
          </a:p>
          <a:p>
            <a:pPr algn="just" indent="-457200" marL="457200">
              <a:buFont typeface="Arial" panose="020B0604020202020204" pitchFamily="34" charset="0"/>
              <a:buChar char="•"/>
            </a:pPr>
            <a:r>
              <a:rPr b="1" dirty="0" sz="2200" lang="en-US">
                <a:solidFill>
                  <a:schemeClr val="accent6">
                    <a:lumMod val="75000"/>
                  </a:schemeClr>
                </a:solidFill>
              </a:rPr>
              <a:t>Process: </a:t>
            </a:r>
            <a:r>
              <a:rPr dirty="0" sz="2200" lang="en-US"/>
              <a:t>Food enters the rumen, is regurgitated as cud,</a:t>
            </a:r>
          </a:p>
          <a:p>
            <a:pPr algn="just" indent="0" marL="0">
              <a:buNone/>
            </a:pPr>
            <a:r>
              <a:rPr dirty="0" sz="2200" lang="en-US"/>
              <a:t>       re-chewed, and swallowed</a:t>
            </a:r>
          </a:p>
          <a:p>
            <a:pPr algn="just" indent="-457200" marL="457200">
              <a:buFont typeface="Arial" panose="020B0604020202020204" pitchFamily="34" charset="0"/>
              <a:buChar char="•"/>
            </a:pPr>
            <a:r>
              <a:rPr b="1" dirty="0" sz="2200" lang="en-US">
                <a:solidFill>
                  <a:srgbClr val="C00000"/>
                </a:solidFill>
              </a:rPr>
              <a:t>Function: </a:t>
            </a:r>
            <a:r>
              <a:rPr dirty="0" sz="2200" lang="en-US"/>
              <a:t>Enhances fiber breakdown and nutrient absorption</a:t>
            </a:r>
          </a:p>
          <a:p>
            <a:pPr algn="just" indent="0" marL="0">
              <a:buNone/>
            </a:pPr>
            <a:endParaRPr dirty="0" sz="2800" lang="en-US">
              <a:solidFill>
                <a:srgbClr val="FF0000"/>
              </a:solidFill>
            </a:endParaRPr>
          </a:p>
        </p:txBody>
      </p:sp>
      <p:pic>
        <p:nvPicPr>
          <p:cNvPr id="2097155" name="Picture 4" descr="Ruminant Digestion System with Inner Digestive Structure Outline Diagram  Stock Vector - Illustration of system, scheme: 23695618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522233" y="2682240"/>
            <a:ext cx="4545902" cy="3865563"/>
          </a:xfrm>
          <a:prstGeom prst="rect"/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Content Placeholder 2"/>
          <p:cNvSpPr>
            <a:spLocks noGrp="1"/>
          </p:cNvSpPr>
          <p:nvPr>
            <p:ph idx="1"/>
          </p:nvPr>
        </p:nvSpPr>
        <p:spPr>
          <a:xfrm>
            <a:off x="213360" y="152400"/>
            <a:ext cx="11846560" cy="6593839"/>
          </a:xfrm>
        </p:spPr>
        <p:txBody>
          <a:bodyPr>
            <a:normAutofit fontScale="69231" lnSpcReduction="20000"/>
          </a:bodyPr>
          <a:p>
            <a:r>
              <a:rPr b="1" dirty="0" sz="3600" lang="en-US"/>
              <a:t>Defecation</a:t>
            </a:r>
          </a:p>
          <a:p>
            <a:pPr algn="just"/>
            <a:r>
              <a:rPr b="1" dirty="0" sz="2600" lang="en-US">
                <a:solidFill>
                  <a:srgbClr val="FF0000"/>
                </a:solidFill>
              </a:rPr>
              <a:t>Definition: </a:t>
            </a:r>
            <a:r>
              <a:rPr dirty="0" sz="2600" lang="en-US"/>
              <a:t>Elimination of indigestible waste</a:t>
            </a:r>
          </a:p>
          <a:p>
            <a:pPr algn="just"/>
            <a:r>
              <a:rPr b="1" dirty="0" sz="2600" lang="en-US">
                <a:solidFill>
                  <a:srgbClr val="00B050"/>
                </a:solidFill>
              </a:rPr>
              <a:t>Process: </a:t>
            </a:r>
            <a:r>
              <a:rPr dirty="0" sz="2600" lang="en-US"/>
              <a:t>Waste moves from large intestine to rectum, then expelled</a:t>
            </a:r>
          </a:p>
          <a:p>
            <a:pPr algn="just"/>
            <a:r>
              <a:rPr b="1" dirty="0" sz="2600" lang="en-US">
                <a:solidFill>
                  <a:srgbClr val="002060"/>
                </a:solidFill>
              </a:rPr>
              <a:t>Regulation: </a:t>
            </a:r>
            <a:r>
              <a:rPr dirty="0" sz="2600" lang="en-US"/>
              <a:t>Controlled by the nervous system</a:t>
            </a:r>
          </a:p>
          <a:p>
            <a:r>
              <a:rPr b="1" dirty="0" sz="3600" lang="en-IN" err="1"/>
              <a:t>Vomition</a:t>
            </a:r>
            <a:endParaRPr b="1" dirty="0" sz="3600" lang="en-IN"/>
          </a:p>
          <a:p>
            <a:pPr algn="just"/>
            <a:r>
              <a:rPr b="1" dirty="0" sz="2600" lang="en-US">
                <a:solidFill>
                  <a:srgbClr val="002060"/>
                </a:solidFill>
              </a:rPr>
              <a:t>Definition: </a:t>
            </a:r>
            <a:r>
              <a:rPr dirty="0" sz="2600" lang="en-US"/>
              <a:t>Expelling stomach contents through the mouth</a:t>
            </a:r>
          </a:p>
          <a:p>
            <a:pPr algn="just"/>
            <a:r>
              <a:rPr b="1" dirty="0" sz="2600" lang="en-US">
                <a:solidFill>
                  <a:srgbClr val="FF0000"/>
                </a:solidFill>
              </a:rPr>
              <a:t>Mechanism: </a:t>
            </a:r>
            <a:r>
              <a:rPr dirty="0" sz="2600" lang="en-US"/>
              <a:t>Triggered by irritation or overdistension</a:t>
            </a:r>
          </a:p>
          <a:p>
            <a:pPr algn="just"/>
            <a:r>
              <a:rPr b="1" dirty="0" sz="2600" lang="en-US">
                <a:solidFill>
                  <a:srgbClr val="00B050"/>
                </a:solidFill>
              </a:rPr>
              <a:t>Physiological Response: </a:t>
            </a:r>
            <a:r>
              <a:rPr dirty="0" sz="2600" lang="en-US"/>
              <a:t>Involves abdominal muscle contractions</a:t>
            </a:r>
          </a:p>
          <a:p>
            <a:pPr algn="just"/>
            <a:r>
              <a:rPr b="1" dirty="0" sz="3600" lang="en-US"/>
              <a:t>Regulation of Secretory Functions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C00000"/>
                </a:solidFill>
              </a:rPr>
              <a:t>Salivary Secretion: </a:t>
            </a:r>
            <a:r>
              <a:rPr dirty="0" sz="2600" lang="en-US"/>
              <a:t>Contains amylase; stimulated by food presence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00B050"/>
                </a:solidFill>
              </a:rPr>
              <a:t>Stomach Secretion: </a:t>
            </a:r>
            <a:r>
              <a:rPr dirty="0" sz="2600" lang="en-US"/>
              <a:t>Gastric juices (HCl, pepsinogen) regulated by gastrin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7030A0"/>
                </a:solidFill>
              </a:rPr>
              <a:t>Intestinal Secretion</a:t>
            </a:r>
            <a:r>
              <a:rPr dirty="0" sz="2600" lang="en-US"/>
              <a:t>: Pancreatic enzymes and bile released; regulated by secretin and CCK</a:t>
            </a:r>
          </a:p>
          <a:p>
            <a:pPr algn="just">
              <a:lnSpc>
                <a:spcPct val="150000"/>
              </a:lnSpc>
            </a:pPr>
            <a:r>
              <a:rPr b="1" dirty="0" sz="3600" lang="en-IN"/>
              <a:t>Bile Secretion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7030A0"/>
                </a:solidFill>
              </a:rPr>
              <a:t>Function:</a:t>
            </a:r>
            <a:r>
              <a:rPr dirty="0" sz="2600" lang="en-US">
                <a:solidFill>
                  <a:srgbClr val="7030A0"/>
                </a:solidFill>
              </a:rPr>
              <a:t> </a:t>
            </a:r>
            <a:r>
              <a:rPr dirty="0" sz="2600" lang="en-US"/>
              <a:t>Emulsifies fats for digestion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C00000"/>
                </a:solidFill>
              </a:rPr>
              <a:t>Production: </a:t>
            </a:r>
            <a:r>
              <a:rPr dirty="0" sz="2600" lang="en-US"/>
              <a:t>Made in the liver, stored in the gallbladder.</a:t>
            </a:r>
          </a:p>
          <a:p>
            <a:pPr algn="just">
              <a:lnSpc>
                <a:spcPct val="150000"/>
              </a:lnSpc>
            </a:pPr>
            <a:r>
              <a:rPr b="1" dirty="0" sz="2600" lang="en-US">
                <a:solidFill>
                  <a:srgbClr val="00B050"/>
                </a:solidFill>
              </a:rPr>
              <a:t>Release: </a:t>
            </a:r>
            <a:r>
              <a:rPr dirty="0" sz="2600" lang="en-US"/>
              <a:t>Triggered by fats in the intestine</a:t>
            </a:r>
            <a:endParaRPr dirty="0" sz="2600" lang="en-IN"/>
          </a:p>
          <a:p>
            <a:pPr algn="just">
              <a:lnSpc>
                <a:spcPct val="150000"/>
              </a:lnSpc>
            </a:pPr>
            <a:endParaRPr b="1" dirty="0" lang="en-IN"/>
          </a:p>
          <a:p>
            <a:pPr algn="just">
              <a:lnSpc>
                <a:spcPct val="150000"/>
              </a:lnSpc>
            </a:pPr>
            <a:endParaRPr dirty="0" sz="3200" lang="en-US"/>
          </a:p>
          <a:p>
            <a:pPr algn="just"/>
            <a:endParaRPr dirty="0" sz="3200" lang="en-US"/>
          </a:p>
          <a:p>
            <a:endParaRPr b="1" dirty="0" sz="3200" lang="en-IN"/>
          </a:p>
          <a:p>
            <a:endParaRPr dirty="0" lang="en-US"/>
          </a:p>
        </p:txBody>
      </p:sp>
      <p:pic>
        <p:nvPicPr>
          <p:cNvPr id="2097156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425055" y="4603827"/>
            <a:ext cx="4340225" cy="2155693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Content Placeholder 2"/>
          <p:cNvSpPr>
            <a:spLocks noGrp="1"/>
          </p:cNvSpPr>
          <p:nvPr>
            <p:ph idx="1"/>
          </p:nvPr>
        </p:nvSpPr>
        <p:spPr>
          <a:xfrm>
            <a:off x="142240" y="132080"/>
            <a:ext cx="11907520" cy="6583679"/>
          </a:xfrm>
        </p:spPr>
        <p:txBody>
          <a:bodyPr>
            <a:normAutofit lnSpcReduction="10000"/>
          </a:bodyPr>
          <a:p>
            <a:r>
              <a:rPr b="1" dirty="0" sz="2800" lang="en-US"/>
              <a:t>Hunger and Appetite Control</a:t>
            </a:r>
          </a:p>
          <a:p>
            <a:pPr algn="just"/>
            <a:r>
              <a:rPr b="1" dirty="0" sz="2000" lang="en-US">
                <a:solidFill>
                  <a:srgbClr val="FF0000"/>
                </a:solidFill>
              </a:rPr>
              <a:t>Hunger: </a:t>
            </a:r>
            <a:r>
              <a:rPr dirty="0" sz="2000" lang="en-US"/>
              <a:t>Physiological need for food (regulated by ghrelin)</a:t>
            </a:r>
          </a:p>
          <a:p>
            <a:pPr algn="just"/>
            <a:r>
              <a:rPr b="1" dirty="0" sz="2000" lang="en-US">
                <a:solidFill>
                  <a:srgbClr val="002060"/>
                </a:solidFill>
              </a:rPr>
              <a:t>Appetite: </a:t>
            </a:r>
            <a:r>
              <a:rPr dirty="0" sz="2000" lang="en-US"/>
              <a:t>Psychological desire to eat (influenced by </a:t>
            </a:r>
          </a:p>
          <a:p>
            <a:pPr algn="just" indent="0" marL="0">
              <a:buNone/>
            </a:pPr>
            <a:r>
              <a:rPr dirty="0" sz="2000" lang="en-US"/>
              <a:t>      sensory stimuli)</a:t>
            </a:r>
          </a:p>
          <a:p>
            <a:pPr algn="just"/>
            <a:r>
              <a:rPr b="1" dirty="0" sz="2000" lang="en-US">
                <a:solidFill>
                  <a:schemeClr val="accent6"/>
                </a:solidFill>
              </a:rPr>
              <a:t>Regulation: </a:t>
            </a:r>
            <a:r>
              <a:rPr dirty="0" sz="2000" lang="en-US"/>
              <a:t>Involves brain and hormonal interactions</a:t>
            </a:r>
          </a:p>
          <a:p>
            <a:pPr algn="just"/>
            <a:r>
              <a:rPr b="1" dirty="0" sz="2800" lang="en-IN"/>
              <a:t>Developmental Aspects of Digestion</a:t>
            </a:r>
          </a:p>
          <a:p>
            <a:pPr algn="just"/>
            <a:r>
              <a:rPr b="1" dirty="0" sz="2000" lang="en-US">
                <a:solidFill>
                  <a:srgbClr val="C00000"/>
                </a:solidFill>
              </a:rPr>
              <a:t>Growth Stages: </a:t>
            </a:r>
            <a:r>
              <a:rPr dirty="0" sz="2000" lang="en-US"/>
              <a:t>Digestive systems evolve from young to adult</a:t>
            </a:r>
          </a:p>
          <a:p>
            <a:pPr algn="just"/>
            <a:r>
              <a:rPr b="1" dirty="0" sz="2000" lang="en-US">
                <a:solidFill>
                  <a:srgbClr val="FF0000"/>
                </a:solidFill>
              </a:rPr>
              <a:t>Weaning: </a:t>
            </a:r>
            <a:r>
              <a:rPr dirty="0" sz="2000" lang="en-US"/>
              <a:t>Transition from milk to solid food affects digestion</a:t>
            </a:r>
          </a:p>
          <a:p>
            <a:pPr algn="just"/>
            <a:r>
              <a:rPr b="1" dirty="0" sz="2800" lang="fr-FR" err="1"/>
              <a:t>Luminous</a:t>
            </a:r>
            <a:r>
              <a:rPr b="1" dirty="0" sz="2800" lang="fr-FR"/>
              <a:t>, </a:t>
            </a:r>
            <a:r>
              <a:rPr b="1" dirty="0" sz="2800" lang="fr-FR" err="1"/>
              <a:t>Membranous</a:t>
            </a:r>
            <a:r>
              <a:rPr b="1" dirty="0" sz="2800" lang="fr-FR"/>
              <a:t>, and </a:t>
            </a:r>
            <a:r>
              <a:rPr b="1" dirty="0" sz="2800" lang="fr-FR" err="1"/>
              <a:t>Microbial</a:t>
            </a:r>
            <a:r>
              <a:rPr b="1" dirty="0" sz="2800" lang="fr-FR"/>
              <a:t> Digestion</a:t>
            </a:r>
            <a:endParaRPr dirty="0" sz="2800" lang="en-US"/>
          </a:p>
          <a:p>
            <a:pPr algn="just"/>
            <a:r>
              <a:rPr b="1" dirty="0" sz="2200" lang="en-US">
                <a:solidFill>
                  <a:srgbClr val="FF0000"/>
                </a:solidFill>
              </a:rPr>
              <a:t>Luminous Digestion: </a:t>
            </a:r>
            <a:r>
              <a:rPr dirty="0" sz="2200" lang="en-US"/>
              <a:t>Enzymatic breakdown in the lumen</a:t>
            </a:r>
          </a:p>
          <a:p>
            <a:pPr algn="just"/>
            <a:r>
              <a:rPr b="1" dirty="0" sz="2200" lang="en-US">
                <a:solidFill>
                  <a:srgbClr val="C00000"/>
                </a:solidFill>
              </a:rPr>
              <a:t>Membranous Digestion: </a:t>
            </a:r>
            <a:r>
              <a:rPr dirty="0" sz="2200" lang="en-US"/>
              <a:t>Enzymes on intestinal membrane aid absorption</a:t>
            </a:r>
          </a:p>
          <a:p>
            <a:pPr algn="just"/>
            <a:r>
              <a:rPr b="1" dirty="0" sz="2200" lang="en-US">
                <a:solidFill>
                  <a:srgbClr val="002060"/>
                </a:solidFill>
              </a:rPr>
              <a:t>Microbial Digestion: </a:t>
            </a:r>
            <a:r>
              <a:rPr dirty="0" sz="2200" lang="en-US"/>
              <a:t>Fermentation in the rumen by microbes</a:t>
            </a:r>
          </a:p>
          <a:p>
            <a:pPr algn="just"/>
            <a:r>
              <a:rPr b="1" dirty="0" sz="2800" lang="en-US"/>
              <a:t>Permeability Characteristics of the Intestine</a:t>
            </a:r>
          </a:p>
          <a:p>
            <a:r>
              <a:rPr b="1" dirty="0" sz="2200" lang="en-US">
                <a:solidFill>
                  <a:srgbClr val="002060"/>
                </a:solidFill>
              </a:rPr>
              <a:t>Intestinal Permeability: </a:t>
            </a:r>
            <a:r>
              <a:rPr dirty="0" sz="2200" lang="en-US"/>
              <a:t>Ability to allow substances to pass.</a:t>
            </a:r>
          </a:p>
          <a:p>
            <a:r>
              <a:rPr b="1" dirty="0" sz="2200" lang="en-US">
                <a:solidFill>
                  <a:srgbClr val="FF0000"/>
                </a:solidFill>
              </a:rPr>
              <a:t>Forces Governing Absorption: </a:t>
            </a:r>
            <a:r>
              <a:rPr dirty="0" sz="2200" lang="en-US"/>
              <a:t>Includes diffusion and active transport.</a:t>
            </a:r>
          </a:p>
          <a:p>
            <a:r>
              <a:rPr b="1" dirty="0" sz="2200" lang="en-US">
                <a:solidFill>
                  <a:srgbClr val="C00000"/>
                </a:solidFill>
              </a:rPr>
              <a:t>Control of Electrolyte and Water Transport: </a:t>
            </a:r>
            <a:r>
              <a:rPr dirty="0" sz="2200" lang="en-US"/>
              <a:t>Regulated by hormones.</a:t>
            </a:r>
          </a:p>
          <a:p>
            <a:pPr algn="just"/>
            <a:endParaRPr b="1" dirty="0" lang="en-US"/>
          </a:p>
          <a:p>
            <a:pPr algn="just"/>
            <a:endParaRPr dirty="0" sz="3200" lang="en-US"/>
          </a:p>
          <a:p>
            <a:endParaRPr dirty="0" lang="en-US"/>
          </a:p>
        </p:txBody>
      </p:sp>
      <p:pic>
        <p:nvPicPr>
          <p:cNvPr id="2097157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27215" y="396239"/>
            <a:ext cx="5193665" cy="2596833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Content Placeholder 2"/>
          <p:cNvSpPr>
            <a:spLocks noGrp="1"/>
          </p:cNvSpPr>
          <p:nvPr>
            <p:ph idx="1"/>
          </p:nvPr>
        </p:nvSpPr>
        <p:spPr>
          <a:xfrm>
            <a:off x="121920" y="162560"/>
            <a:ext cx="11887200" cy="6553199"/>
          </a:xfrm>
        </p:spPr>
        <p:txBody>
          <a:bodyPr>
            <a:normAutofit fontScale="95000"/>
          </a:bodyPr>
          <a:p>
            <a:r>
              <a:rPr b="1" dirty="0" sz="2800" lang="en-US">
                <a:solidFill>
                  <a:srgbClr val="FFC000"/>
                </a:solidFill>
              </a:rPr>
              <a:t>Enzymatic vs. Fermentative Digestion</a:t>
            </a:r>
          </a:p>
          <a:p>
            <a:r>
              <a:rPr b="1" dirty="0" sz="2000" lang="en-US">
                <a:solidFill>
                  <a:srgbClr val="FF0000"/>
                </a:solidFill>
              </a:rPr>
              <a:t>Monogastric Digestion:</a:t>
            </a:r>
            <a:r>
              <a:rPr dirty="0" sz="2000" lang="en-US"/>
              <a:t> Enzymatic breakdown in stomach and intestine</a:t>
            </a:r>
          </a:p>
          <a:p>
            <a:r>
              <a:rPr b="1" dirty="0" sz="2000" lang="en-US">
                <a:solidFill>
                  <a:srgbClr val="002060"/>
                </a:solidFill>
              </a:rPr>
              <a:t>Fermentative Digestion: </a:t>
            </a:r>
            <a:r>
              <a:rPr dirty="0" sz="2000" lang="en-US"/>
              <a:t>Microbial fermentation in the rumen</a:t>
            </a:r>
          </a:p>
          <a:p>
            <a:r>
              <a:rPr b="1" dirty="0" sz="2800" lang="en-US">
                <a:solidFill>
                  <a:srgbClr val="002060"/>
                </a:solidFill>
              </a:rPr>
              <a:t>Modification of Toxic Substances in Rumen</a:t>
            </a:r>
          </a:p>
          <a:p>
            <a:pPr algn="just"/>
            <a:r>
              <a:rPr b="1" dirty="0" sz="2000" lang="en-US">
                <a:solidFill>
                  <a:srgbClr val="C00000"/>
                </a:solidFill>
              </a:rPr>
              <a:t>Detoxification: </a:t>
            </a:r>
            <a:r>
              <a:rPr dirty="0" sz="2000" lang="en-US"/>
              <a:t>Rumen microbes modify harmful substances</a:t>
            </a:r>
          </a:p>
          <a:p>
            <a:pPr algn="just"/>
            <a:r>
              <a:rPr b="1" dirty="0" sz="2000" lang="en-US">
                <a:solidFill>
                  <a:srgbClr val="00B050"/>
                </a:solidFill>
              </a:rPr>
              <a:t>Examples:</a:t>
            </a:r>
            <a:r>
              <a:rPr dirty="0" sz="2000" lang="en-US"/>
              <a:t> Breakdown of secondary metabolites in plants</a:t>
            </a:r>
          </a:p>
          <a:p>
            <a:pPr>
              <a:buFont typeface="Wingdings" panose="05000000000000000000" pitchFamily="2" charset="2"/>
              <a:buChar char="q"/>
            </a:pPr>
            <a:endParaRPr b="1" dirty="0" sz="2000" lang="en-US"/>
          </a:p>
          <a:p>
            <a:pPr>
              <a:buFont typeface="Wingdings" panose="05000000000000000000" pitchFamily="2" charset="2"/>
              <a:buChar char="q"/>
            </a:pPr>
            <a:endParaRPr b="1" dirty="0" sz="2000" lang="en-US"/>
          </a:p>
          <a:p>
            <a:pPr>
              <a:buFont typeface="Wingdings" panose="05000000000000000000" pitchFamily="2" charset="2"/>
              <a:buChar char="q"/>
            </a:pPr>
            <a:r>
              <a:rPr b="1" dirty="0" sz="2800" lang="en-US"/>
              <a:t>Anatomy of the Digestive System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000" lang="en-US"/>
              <a:t>• </a:t>
            </a:r>
            <a:r>
              <a:rPr b="1" dirty="0" sz="2000" lang="en-US">
                <a:solidFill>
                  <a:srgbClr val="FF0000"/>
                </a:solidFill>
              </a:rPr>
              <a:t>Beak: </a:t>
            </a:r>
            <a:r>
              <a:rPr dirty="0" sz="2000" lang="en-US"/>
              <a:t>Adapted for feeding strategies, no teeth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000" lang="en-US"/>
              <a:t>• </a:t>
            </a:r>
            <a:r>
              <a:rPr b="1" dirty="0" sz="2000" lang="en-US">
                <a:solidFill>
                  <a:srgbClr val="002060"/>
                </a:solidFill>
              </a:rPr>
              <a:t>Crop: </a:t>
            </a:r>
            <a:r>
              <a:rPr dirty="0" sz="2000" lang="en-US"/>
              <a:t>Stores and soaks food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000" lang="en-US"/>
              <a:t>• </a:t>
            </a:r>
            <a:r>
              <a:rPr b="1" dirty="0" sz="2000" lang="en-US">
                <a:solidFill>
                  <a:schemeClr val="accent4"/>
                </a:solidFill>
              </a:rPr>
              <a:t>Proventriculus: </a:t>
            </a:r>
            <a:r>
              <a:rPr dirty="0" sz="2000" lang="en-US"/>
              <a:t>Secretes gastric juices for digestion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000" lang="en-US"/>
              <a:t>• </a:t>
            </a:r>
            <a:r>
              <a:rPr b="1" dirty="0" sz="2000" lang="en-US">
                <a:solidFill>
                  <a:schemeClr val="accent6">
                    <a:lumMod val="75000"/>
                  </a:schemeClr>
                </a:solidFill>
              </a:rPr>
              <a:t>Gizzard:</a:t>
            </a:r>
            <a:r>
              <a:rPr dirty="0" sz="2000" lang="en-US"/>
              <a:t> Mechanically grinds food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000" lang="en-US"/>
              <a:t>• </a:t>
            </a:r>
            <a:r>
              <a:rPr b="1" dirty="0" sz="2000" lang="en-US">
                <a:solidFill>
                  <a:srgbClr val="C00000"/>
                </a:solidFill>
              </a:rPr>
              <a:t>Ceca: </a:t>
            </a:r>
            <a:r>
              <a:rPr dirty="0" sz="2000" lang="en-US"/>
              <a:t>Aid in fermentation and nutrient absorption</a:t>
            </a:r>
          </a:p>
          <a:p>
            <a:pPr indent="0" marL="0">
              <a:buNone/>
            </a:pPr>
            <a:endParaRPr dirty="0" lang="en-US"/>
          </a:p>
        </p:txBody>
      </p:sp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304800" y="2773400"/>
            <a:ext cx="5791200" cy="579400"/>
          </a:xfrm>
        </p:spPr>
        <p:txBody>
          <a:bodyPr>
            <a:normAutofit fontScale="90000"/>
          </a:bodyPr>
          <a:p>
            <a:r>
              <a:rPr b="1" dirty="0" lang="en-IN">
                <a:solidFill>
                  <a:srgbClr val="002060"/>
                </a:solidFill>
              </a:rPr>
              <a:t>Digestion in Birds</a:t>
            </a:r>
          </a:p>
        </p:txBody>
      </p:sp>
      <p:pic>
        <p:nvPicPr>
          <p:cNvPr id="209715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095564" y="1397000"/>
            <a:ext cx="4902200" cy="49022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182880" y="111760"/>
            <a:ext cx="11836400" cy="6634479"/>
          </a:xfrm>
        </p:spPr>
        <p:txBody>
          <a:bodyPr>
            <a:normAutofit fontScale="75000" lnSpcReduction="20000"/>
          </a:bodyPr>
          <a:p>
            <a:pPr>
              <a:buFont typeface="Wingdings" panose="05000000000000000000" pitchFamily="2" charset="2"/>
              <a:buChar char="v"/>
            </a:pPr>
            <a:r>
              <a:rPr b="1" dirty="0" sz="3000" lang="en-US">
                <a:solidFill>
                  <a:schemeClr val="accent2"/>
                </a:solidFill>
              </a:rPr>
              <a:t>Digestive Process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US"/>
              <a:t>Mechanical digestion in gizzard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US"/>
              <a:t>Chemical digestion begins in proventriculus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Enzymatic digestion in small intestine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US"/>
              <a:t>Absorption primarily in small intestine, some in ceca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3000" lang="en-IN">
                <a:solidFill>
                  <a:schemeClr val="accent2"/>
                </a:solidFill>
              </a:rPr>
              <a:t>Unique Features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IN"/>
              <a:t>Absence of teeth, gizzard compensates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IN"/>
              <a:t>Crop allows quick feeding and delayed digestion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IN"/>
              <a:t>Ceca important for herbivores, break down complex carbs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IN"/>
              <a:t>Rapid digestion compared to mammals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3000" lang="en-US">
                <a:solidFill>
                  <a:schemeClr val="accent3">
                    <a:lumMod val="75000"/>
                  </a:schemeClr>
                </a:solidFill>
              </a:rPr>
              <a:t>Respiratory System – Birds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/>
              <a:t>Lungs connected to air sacs facilitate continuous airflow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/>
              <a:t>Birds have cross-current gas exchange for efficient respiration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3000" lang="en-IN">
                <a:solidFill>
                  <a:schemeClr val="accent6">
                    <a:lumMod val="75000"/>
                  </a:schemeClr>
                </a:solidFill>
              </a:rPr>
              <a:t>Respiratory Process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/>
              <a:t> Unidirectional airflow through lungs and air sacs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/>
              <a:t> Cross-current exchange for efficient gas exchange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/>
              <a:t> Exhalation pushes out carbon dioxide-rich air</a:t>
            </a:r>
          </a:p>
          <a:p>
            <a:pPr algn="just">
              <a:lnSpc>
                <a:spcPct val="150000"/>
              </a:lnSpc>
            </a:pPr>
            <a:endParaRPr dirty="0" lang="en-US"/>
          </a:p>
          <a:p>
            <a:endParaRPr b="1" dirty="0" sz="3200" lang="en-IN"/>
          </a:p>
          <a:p>
            <a:endParaRPr dirty="0" sz="3200" lang="en-US"/>
          </a:p>
          <a:p>
            <a:endParaRPr dirty="0" lang="en-US"/>
          </a:p>
        </p:txBody>
      </p:sp>
      <p:pic>
        <p:nvPicPr>
          <p:cNvPr id="2097159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324090" y="1711325"/>
            <a:ext cx="4229100" cy="3638550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Content Placeholder 2"/>
          <p:cNvSpPr>
            <a:spLocks noGrp="1"/>
          </p:cNvSpPr>
          <p:nvPr>
            <p:ph idx="1"/>
          </p:nvPr>
        </p:nvSpPr>
        <p:spPr>
          <a:xfrm>
            <a:off x="152400" y="121920"/>
            <a:ext cx="11866880" cy="6563359"/>
          </a:xfrm>
        </p:spPr>
        <p:txBody>
          <a:bodyPr>
            <a:normAutofit fontScale="80769" lnSpcReduction="20000"/>
          </a:bodyPr>
          <a:p>
            <a:pPr>
              <a:buFont typeface="Wingdings" panose="05000000000000000000" pitchFamily="2" charset="2"/>
              <a:buChar char="q"/>
            </a:pPr>
            <a:r>
              <a:rPr b="1" dirty="0" sz="2800" lang="en-US">
                <a:solidFill>
                  <a:srgbClr val="00B0F0"/>
                </a:solidFill>
              </a:rPr>
              <a:t>Adaptations for Flight</a:t>
            </a:r>
          </a:p>
          <a:p>
            <a:pPr algn="just"/>
            <a:r>
              <a:rPr dirty="0" sz="2600" lang="en-US"/>
              <a:t>Lightweight structure of respiratory system</a:t>
            </a:r>
          </a:p>
          <a:p>
            <a:pPr algn="just"/>
            <a:r>
              <a:rPr dirty="0" sz="2600" lang="en-US"/>
              <a:t>Efficient gas exchange supports high metabolic rate</a:t>
            </a:r>
          </a:p>
          <a:p>
            <a:pPr algn="just"/>
            <a:r>
              <a:rPr dirty="0" sz="2600" lang="en-US"/>
              <a:t>Continuous airflow ensures oxygen supply during flight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b="1" dirty="0" sz="2800" lang="en-US">
                <a:solidFill>
                  <a:srgbClr val="00B0F0"/>
                </a:solidFill>
              </a:rPr>
              <a:t>Functional Morphology of the Respiratory Apparatus</a:t>
            </a:r>
          </a:p>
          <a:p>
            <a:r>
              <a:rPr b="1" dirty="0" sz="2600" lang="en-IN">
                <a:solidFill>
                  <a:srgbClr val="C00000"/>
                </a:solidFill>
              </a:rPr>
              <a:t>Upper Tract: </a:t>
            </a:r>
            <a:r>
              <a:rPr dirty="0" sz="2600" lang="en-IN"/>
              <a:t>Nasal cavity, pharynx, larynx</a:t>
            </a:r>
          </a:p>
          <a:p>
            <a:r>
              <a:rPr b="1" dirty="0" sz="2600" lang="en-IN">
                <a:solidFill>
                  <a:srgbClr val="002060"/>
                </a:solidFill>
              </a:rPr>
              <a:t>Lower Tract: </a:t>
            </a:r>
            <a:r>
              <a:rPr dirty="0" sz="2600" lang="en-IN"/>
              <a:t>Trachea, bronchi, bronchioles, alveoli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b="1" dirty="0" sz="2800" lang="en-US">
                <a:solidFill>
                  <a:srgbClr val="00B0F0"/>
                </a:solidFill>
              </a:rPr>
              <a:t>Components of the Respiratory System</a:t>
            </a:r>
          </a:p>
          <a:p>
            <a:pPr algn="just"/>
            <a:r>
              <a:rPr b="1" dirty="0" sz="2600" lang="en-US">
                <a:solidFill>
                  <a:srgbClr val="FF0000"/>
                </a:solidFill>
              </a:rPr>
              <a:t>External Respiration: </a:t>
            </a:r>
            <a:r>
              <a:rPr dirty="0" sz="2600" lang="en-US"/>
              <a:t>O2/CO2 exchange between alveoli and blood</a:t>
            </a:r>
          </a:p>
          <a:p>
            <a:pPr algn="just"/>
            <a:r>
              <a:rPr b="1" dirty="0" sz="2600" lang="en-US">
                <a:solidFill>
                  <a:schemeClr val="accent6"/>
                </a:solidFill>
              </a:rPr>
              <a:t>Internal Respiration: </a:t>
            </a:r>
            <a:r>
              <a:rPr dirty="0" sz="2600" lang="en-US"/>
              <a:t>O2/CO2 exchange between blood and tissues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b="1" dirty="0" sz="2800" lang="en-IN">
                <a:solidFill>
                  <a:srgbClr val="00B0F0"/>
                </a:solidFill>
              </a:rPr>
              <a:t>Gas Exchange</a:t>
            </a:r>
          </a:p>
          <a:p>
            <a:pPr>
              <a:lnSpc>
                <a:spcPct val="150000"/>
              </a:lnSpc>
            </a:pPr>
            <a:r>
              <a:rPr b="1" dirty="0" sz="2600" lang="en-US">
                <a:solidFill>
                  <a:srgbClr val="C00000"/>
                </a:solidFill>
              </a:rPr>
              <a:t>Lungs: </a:t>
            </a:r>
            <a:r>
              <a:rPr dirty="0" sz="2600" lang="en-US"/>
              <a:t>Main organs for gas exchange</a:t>
            </a:r>
          </a:p>
          <a:p>
            <a:pPr>
              <a:lnSpc>
                <a:spcPct val="150000"/>
              </a:lnSpc>
            </a:pPr>
            <a:r>
              <a:rPr b="1" dirty="0" sz="2600" lang="en-US">
                <a:solidFill>
                  <a:srgbClr val="FF0000"/>
                </a:solidFill>
              </a:rPr>
              <a:t>Ventilatory Muscles: </a:t>
            </a:r>
            <a:r>
              <a:rPr dirty="0" sz="2600" lang="en-US"/>
              <a:t>Diaphragm, intercostals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b="1" dirty="0" sz="2800" lang="en-US">
                <a:solidFill>
                  <a:srgbClr val="00B0F0"/>
                </a:solidFill>
              </a:rPr>
              <a:t>Evolutionary Adaptations</a:t>
            </a:r>
            <a:endParaRPr dirty="0" sz="2800" lang="en-US">
              <a:solidFill>
                <a:srgbClr val="00B0F0"/>
              </a:solidFill>
            </a:endParaRPr>
          </a:p>
          <a:p>
            <a:pPr algn="just"/>
            <a:r>
              <a:rPr b="1" dirty="0" sz="2800" lang="en-US">
                <a:solidFill>
                  <a:srgbClr val="002060"/>
                </a:solidFill>
              </a:rPr>
              <a:t>Aspiration Breathing: </a:t>
            </a:r>
            <a:r>
              <a:rPr dirty="0" sz="2800" lang="en-US"/>
              <a:t>Gills to lungs in terrestrial vertebrates</a:t>
            </a:r>
          </a:p>
          <a:p>
            <a:pPr algn="just"/>
            <a:r>
              <a:rPr b="1" dirty="0" sz="2800" lang="en-US">
                <a:solidFill>
                  <a:schemeClr val="accent6">
                    <a:lumMod val="75000"/>
                  </a:schemeClr>
                </a:solidFill>
              </a:rPr>
              <a:t>Air Sacs in Birds: </a:t>
            </a:r>
            <a:r>
              <a:rPr dirty="0" sz="2800" lang="en-US"/>
              <a:t>Allow continuous airflow through lungs</a:t>
            </a:r>
          </a:p>
          <a:p>
            <a:pPr algn="just" indent="0" marL="0">
              <a:buNone/>
            </a:pPr>
            <a:endParaRPr b="1" dirty="0" lang="en-US"/>
          </a:p>
          <a:p>
            <a:pPr algn="just"/>
            <a:endParaRPr dirty="0" lang="en-US"/>
          </a:p>
          <a:p>
            <a:endParaRPr dirty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Content Placeholder 2"/>
          <p:cNvSpPr>
            <a:spLocks noGrp="1"/>
          </p:cNvSpPr>
          <p:nvPr>
            <p:ph idx="1"/>
          </p:nvPr>
        </p:nvSpPr>
        <p:spPr>
          <a:xfrm>
            <a:off x="193040" y="203200"/>
            <a:ext cx="11836400" cy="6532879"/>
          </a:xfrm>
        </p:spPr>
        <p:txBody>
          <a:bodyPr/>
          <a:p>
            <a:pPr>
              <a:buFont typeface="Wingdings" panose="05000000000000000000" pitchFamily="2" charset="2"/>
              <a:buChar char="Ø"/>
            </a:pPr>
            <a:r>
              <a:rPr b="1" dirty="0" sz="2800" lang="en-IN">
                <a:solidFill>
                  <a:srgbClr val="002060"/>
                </a:solidFill>
              </a:rPr>
              <a:t>Mechanics of Breathing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b="1" dirty="0" sz="2000" lang="en-IN">
                <a:solidFill>
                  <a:srgbClr val="FF0000"/>
                </a:solidFill>
              </a:rPr>
              <a:t>Inhalation: </a:t>
            </a:r>
            <a:r>
              <a:rPr dirty="0" sz="2000" lang="en-IN"/>
              <a:t>Diaphragm contracts, increasing thoracic volume, drawing air in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b="1" dirty="0" sz="2000" lang="en-IN">
                <a:solidFill>
                  <a:srgbClr val="00B050"/>
                </a:solidFill>
              </a:rPr>
              <a:t>Exhalation: </a:t>
            </a:r>
            <a:r>
              <a:rPr dirty="0" sz="2000" lang="en-IN"/>
              <a:t>Diaphragm relaxes, decreasing thoracic volume, expelling air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rgbClr val="7030A0"/>
                </a:solidFill>
              </a:rPr>
              <a:t>Muscle Involvement in Breathing</a:t>
            </a:r>
            <a:endParaRPr dirty="0" sz="2800" lang="en-IN">
              <a:solidFill>
                <a:srgbClr val="7030A0"/>
              </a:solidFill>
            </a:endParaRPr>
          </a:p>
          <a:p>
            <a:r>
              <a:rPr b="1" dirty="0" sz="2000" lang="en-US">
                <a:solidFill>
                  <a:srgbClr val="C00000"/>
                </a:solidFill>
              </a:rPr>
              <a:t>Diaphragm: </a:t>
            </a:r>
            <a:r>
              <a:rPr dirty="0" sz="2000" lang="en-US"/>
              <a:t>Primary muscle for inhalation</a:t>
            </a:r>
          </a:p>
          <a:p>
            <a:r>
              <a:rPr b="1" dirty="0" sz="2000" lang="en-US">
                <a:solidFill>
                  <a:srgbClr val="FF0000"/>
                </a:solidFill>
              </a:rPr>
              <a:t>Intercostals: </a:t>
            </a:r>
            <a:r>
              <a:rPr dirty="0" sz="2000" lang="en-US"/>
              <a:t>Assist in expanding and contracting rib cage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b="1" dirty="0" sz="2800" lang="en-IN">
                <a:solidFill>
                  <a:schemeClr val="accent1"/>
                </a:solidFill>
              </a:rPr>
              <a:t>Control of Breathing</a:t>
            </a:r>
          </a:p>
          <a:p>
            <a:pPr algn="just"/>
            <a:r>
              <a:rPr b="1" dirty="0" sz="2000" lang="en-US">
                <a:solidFill>
                  <a:srgbClr val="002060"/>
                </a:solidFill>
              </a:rPr>
              <a:t>Neural Regulation: </a:t>
            </a:r>
            <a:r>
              <a:rPr dirty="0" sz="2000" lang="en-US"/>
              <a:t>Respiratory centers in brain</a:t>
            </a:r>
          </a:p>
          <a:p>
            <a:pPr algn="just"/>
            <a:r>
              <a:rPr b="1" dirty="0" sz="2000" lang="en-US">
                <a:solidFill>
                  <a:schemeClr val="accent6">
                    <a:lumMod val="75000"/>
                  </a:schemeClr>
                </a:solidFill>
              </a:rPr>
              <a:t>Chemical Regulation: </a:t>
            </a:r>
            <a:r>
              <a:rPr dirty="0" sz="2000" lang="en-US"/>
              <a:t>Chemoreceptors monitor CO2 and O2 levels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rgbClr val="002060"/>
                </a:solidFill>
              </a:rPr>
              <a:t>Respiratory Volumes</a:t>
            </a:r>
          </a:p>
          <a:p>
            <a:pPr algn="just">
              <a:lnSpc>
                <a:spcPct val="150000"/>
              </a:lnSpc>
            </a:pPr>
            <a:r>
              <a:rPr b="1" dirty="0" sz="2000" lang="en-US">
                <a:solidFill>
                  <a:schemeClr val="accent6">
                    <a:lumMod val="75000"/>
                  </a:schemeClr>
                </a:solidFill>
              </a:rPr>
              <a:t>Tidal Volume: </a:t>
            </a:r>
            <a:r>
              <a:rPr dirty="0" sz="2000" lang="en-US"/>
              <a:t>Amount of air inhaled/exhaled in normal breath</a:t>
            </a:r>
          </a:p>
          <a:p>
            <a:pPr algn="just">
              <a:lnSpc>
                <a:spcPct val="150000"/>
              </a:lnSpc>
            </a:pPr>
            <a:r>
              <a:rPr b="1" dirty="0" sz="2000" lang="en-US">
                <a:solidFill>
                  <a:srgbClr val="002060"/>
                </a:solidFill>
              </a:rPr>
              <a:t>Vital Capacity: </a:t>
            </a:r>
            <a:r>
              <a:rPr dirty="0" sz="2000" lang="en-US"/>
              <a:t>Maximum air exhaled after maximum inhalation</a:t>
            </a:r>
          </a:p>
          <a:p>
            <a:pPr algn="just">
              <a:lnSpc>
                <a:spcPct val="150000"/>
              </a:lnSpc>
            </a:pPr>
            <a:r>
              <a:rPr b="1" dirty="0" sz="2000" lang="en-US">
                <a:solidFill>
                  <a:srgbClr val="C00000"/>
                </a:solidFill>
              </a:rPr>
              <a:t>Residual Volume: </a:t>
            </a:r>
            <a:r>
              <a:rPr dirty="0" sz="2000" lang="en-US"/>
              <a:t>Amount of air remaining in lungs after exhalation</a:t>
            </a:r>
          </a:p>
          <a:p>
            <a:pPr algn="just"/>
            <a:endParaRPr dirty="0" sz="2000" lang="en-US"/>
          </a:p>
          <a:p>
            <a:endParaRPr dirty="0" lang="en-US"/>
          </a:p>
        </p:txBody>
      </p:sp>
      <p:pic>
        <p:nvPicPr>
          <p:cNvPr id="2097160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660957" y="1609725"/>
            <a:ext cx="4124325" cy="3943350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193040" y="203200"/>
            <a:ext cx="11836400" cy="6532879"/>
          </a:xfrm>
        </p:spPr>
        <p:txBody>
          <a:bodyPr/>
          <a:p>
            <a:pPr>
              <a:buFont typeface="Wingdings" panose="05000000000000000000" pitchFamily="2" charset="2"/>
              <a:buChar char="§"/>
            </a:pPr>
            <a:r>
              <a:rPr b="1" dirty="0" sz="2800" lang="en-US">
                <a:solidFill>
                  <a:schemeClr val="tx2"/>
                </a:solidFill>
              </a:rPr>
              <a:t>Transport of Blood Gases - Oxygen Transport</a:t>
            </a:r>
          </a:p>
          <a:p>
            <a:pPr algn="just">
              <a:lnSpc>
                <a:spcPct val="120000"/>
              </a:lnSpc>
            </a:pPr>
            <a:r>
              <a:rPr dirty="0" sz="2400" lang="en-US"/>
              <a:t>98.5% bound to hemoglobin</a:t>
            </a:r>
          </a:p>
          <a:p>
            <a:pPr algn="just">
              <a:lnSpc>
                <a:spcPct val="120000"/>
              </a:lnSpc>
            </a:pPr>
            <a:r>
              <a:rPr dirty="0" sz="2400" lang="en-US"/>
              <a:t>1.5% dissolved in plasma</a:t>
            </a:r>
          </a:p>
          <a:p>
            <a:pPr algn="just">
              <a:lnSpc>
                <a:spcPct val="120000"/>
              </a:lnSpc>
            </a:pPr>
            <a:r>
              <a:rPr dirty="0" sz="2400" lang="en-US"/>
              <a:t> Oxyhemoglobin dissociation curve is affected by pH, temperature, CO2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b="1" dirty="0" sz="2800" lang="en-IN">
                <a:solidFill>
                  <a:srgbClr val="C00000"/>
                </a:solidFill>
              </a:rPr>
              <a:t>Transport of Blood Gases - Carbon Dioxide Transport</a:t>
            </a:r>
          </a:p>
          <a:p>
            <a:pPr algn="just"/>
            <a:r>
              <a:rPr dirty="0" sz="2400" lang="en-IN"/>
              <a:t> 70% as bicarbonate ions</a:t>
            </a:r>
          </a:p>
          <a:p>
            <a:pPr algn="just"/>
            <a:r>
              <a:rPr dirty="0" sz="2400" lang="en-IN"/>
              <a:t> 20-23% as </a:t>
            </a:r>
            <a:r>
              <a:rPr dirty="0" sz="2400" lang="en-IN" err="1"/>
              <a:t>carbaminohemoglobin</a:t>
            </a:r>
            <a:endParaRPr dirty="0" sz="2400" lang="en-IN"/>
          </a:p>
          <a:p>
            <a:pPr algn="just"/>
            <a:r>
              <a:rPr dirty="0" sz="2400" lang="en-IN"/>
              <a:t> 7-10% dissolved in plasma</a:t>
            </a:r>
          </a:p>
          <a:p>
            <a:pPr algn="just"/>
            <a:endParaRPr dirty="0" lang="en-IN"/>
          </a:p>
          <a:p>
            <a:pPr>
              <a:lnSpc>
                <a:spcPct val="150000"/>
              </a:lnSpc>
            </a:pPr>
            <a:r>
              <a:rPr dirty="0" sz="2400" lang="en-IN" err="1"/>
              <a:t>Fetal</a:t>
            </a:r>
            <a:r>
              <a:rPr dirty="0" sz="2400" lang="en-IN"/>
              <a:t> </a:t>
            </a:r>
            <a:r>
              <a:rPr dirty="0" sz="2400" lang="en-IN" err="1"/>
              <a:t>hemoglobin</a:t>
            </a:r>
            <a:r>
              <a:rPr dirty="0" sz="2400" lang="en-IN"/>
              <a:t> has higher oxygen affinity</a:t>
            </a:r>
          </a:p>
          <a:p>
            <a:pPr>
              <a:lnSpc>
                <a:spcPct val="150000"/>
              </a:lnSpc>
            </a:pPr>
            <a:r>
              <a:rPr dirty="0" sz="2400" lang="en-IN" err="1"/>
              <a:t>Fetal</a:t>
            </a:r>
            <a:r>
              <a:rPr dirty="0" sz="2400" lang="en-IN"/>
              <a:t> circulation bypasses lungs</a:t>
            </a:r>
          </a:p>
          <a:p>
            <a:pPr>
              <a:lnSpc>
                <a:spcPct val="150000"/>
              </a:lnSpc>
            </a:pPr>
            <a:r>
              <a:rPr dirty="0" sz="2400" lang="en-IN"/>
              <a:t>Ductus arteriosus and foramen </a:t>
            </a:r>
            <a:r>
              <a:rPr dirty="0" sz="2400" lang="en-IN" err="1"/>
              <a:t>ovale</a:t>
            </a:r>
            <a:r>
              <a:rPr dirty="0" sz="2400" lang="en-IN"/>
              <a:t> close after birth</a:t>
            </a:r>
          </a:p>
          <a:p>
            <a:pPr algn="just">
              <a:lnSpc>
                <a:spcPct val="120000"/>
              </a:lnSpc>
            </a:pPr>
            <a:endParaRPr dirty="0" sz="3200" lang="en-US"/>
          </a:p>
        </p:txBody>
      </p:sp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1579123" y="4228940"/>
            <a:ext cx="9033753" cy="54324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p>
            <a:r>
              <a:rPr b="1" dirty="0" sz="2800"/>
              <a:t>Fetal and Neonatal Oxygen Transport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Content Placeholder 2"/>
          <p:cNvSpPr>
            <a:spLocks noGrp="1"/>
          </p:cNvSpPr>
          <p:nvPr>
            <p:ph idx="1"/>
          </p:nvPr>
        </p:nvSpPr>
        <p:spPr>
          <a:xfrm>
            <a:off x="193040" y="203200"/>
            <a:ext cx="11836400" cy="6532879"/>
          </a:xfrm>
        </p:spPr>
        <p:txBody>
          <a:bodyPr>
            <a:normAutofit/>
          </a:bodyPr>
          <a:p>
            <a:pPr algn="just">
              <a:lnSpc>
                <a:spcPct val="120000"/>
              </a:lnSpc>
            </a:pPr>
            <a:r>
              <a:rPr b="1" dirty="0" sz="2800" lang="en-US">
                <a:solidFill>
                  <a:srgbClr val="002060"/>
                </a:solidFill>
              </a:rPr>
              <a:t>Mechanics of Breathing</a:t>
            </a:r>
          </a:p>
          <a:p>
            <a:pPr algn="just">
              <a:lnSpc>
                <a:spcPct val="120000"/>
              </a:lnSpc>
            </a:pPr>
            <a:r>
              <a:rPr b="1" dirty="0" sz="2400" lang="en-US"/>
              <a:t>Breathing Process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Inhalation: </a:t>
            </a:r>
            <a:r>
              <a:rPr dirty="0" sz="2400" lang="en-US"/>
              <a:t>Diaphragm contracts, decreasing intrapulmonary pressure, drawing air in</a:t>
            </a:r>
          </a:p>
          <a:p>
            <a:pPr algn="just"/>
            <a:r>
              <a:rPr b="1" dirty="0" sz="2400" lang="en-US">
                <a:solidFill>
                  <a:srgbClr val="FF0000"/>
                </a:solidFill>
              </a:rPr>
              <a:t>Exhalation: </a:t>
            </a:r>
            <a:r>
              <a:rPr dirty="0" sz="2400" lang="en-US"/>
              <a:t>Diaphragm relaxes, increasing intrapulmonary pressure, expelling air</a:t>
            </a:r>
          </a:p>
          <a:p>
            <a:pPr algn="just">
              <a:lnSpc>
                <a:spcPct val="120000"/>
              </a:lnSpc>
            </a:pPr>
            <a:r>
              <a:rPr b="1" dirty="0" sz="2800" lang="en-IN">
                <a:solidFill>
                  <a:schemeClr val="accent3">
                    <a:lumMod val="75000"/>
                  </a:schemeClr>
                </a:solidFill>
              </a:rPr>
              <a:t>Muscle Involvement</a:t>
            </a:r>
          </a:p>
          <a:p>
            <a:pPr algn="just"/>
            <a:r>
              <a:rPr b="1" dirty="0" sz="2400" lang="en-US">
                <a:solidFill>
                  <a:srgbClr val="002060"/>
                </a:solidFill>
              </a:rPr>
              <a:t>Diaphragm: </a:t>
            </a:r>
            <a:r>
              <a:rPr dirty="0" sz="2400" lang="en-US"/>
              <a:t>Primary muscle for inhalation</a:t>
            </a:r>
          </a:p>
          <a:p>
            <a:pPr algn="just"/>
            <a:r>
              <a:rPr dirty="0" sz="2400" lang="en-US"/>
              <a:t> </a:t>
            </a:r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Intercostals: </a:t>
            </a:r>
            <a:r>
              <a:rPr dirty="0" sz="2400" lang="en-US"/>
              <a:t>Assist in expanding and contracting rib cage</a:t>
            </a:r>
          </a:p>
          <a:p>
            <a:pPr algn="just">
              <a:lnSpc>
                <a:spcPct val="120000"/>
              </a:lnSpc>
            </a:pPr>
            <a:r>
              <a:rPr b="1" dirty="0" sz="2800" lang="en-US">
                <a:solidFill>
                  <a:schemeClr val="accent2"/>
                </a:solidFill>
              </a:rPr>
              <a:t>Control of Breathing</a:t>
            </a:r>
          </a:p>
          <a:p>
            <a:pPr algn="just"/>
            <a:r>
              <a:rPr dirty="0" sz="2600" lang="en-US"/>
              <a:t>Neural regulation by respiratory centers in brain</a:t>
            </a:r>
          </a:p>
          <a:p>
            <a:pPr algn="just"/>
            <a:r>
              <a:rPr dirty="0" sz="2600" lang="en-US"/>
              <a:t>Chemical regulation by chemoreceptors monitoring CO2 and O2 levels</a:t>
            </a:r>
          </a:p>
          <a:p>
            <a:pPr algn="just"/>
            <a:r>
              <a:rPr b="1" dirty="0" sz="2800" lang="en-IN">
                <a:solidFill>
                  <a:srgbClr val="00B050"/>
                </a:solidFill>
              </a:rPr>
              <a:t>Diffusion and Perfusion</a:t>
            </a:r>
          </a:p>
          <a:p>
            <a:pPr algn="just"/>
            <a:r>
              <a:rPr dirty="0" sz="2600" lang="en-US"/>
              <a:t>Gases move by diffusion based on partial pressure gradients</a:t>
            </a:r>
          </a:p>
          <a:p>
            <a:pPr algn="just"/>
            <a:r>
              <a:rPr dirty="0" sz="2600" lang="en-US"/>
              <a:t>Blood flow (perfusion) is essential for gas exchange</a:t>
            </a:r>
          </a:p>
          <a:p>
            <a:pPr algn="just"/>
            <a:endParaRPr b="1" dirty="0" lang="en-IN"/>
          </a:p>
          <a:p>
            <a:pPr algn="just"/>
            <a:endParaRPr dirty="0" sz="3200" lang="en-US"/>
          </a:p>
          <a:p>
            <a:pPr algn="just">
              <a:lnSpc>
                <a:spcPct val="120000"/>
              </a:lnSpc>
            </a:pPr>
            <a:endParaRPr dirty="0" sz="3200"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xfrm>
            <a:off x="193040" y="203200"/>
            <a:ext cx="11836400" cy="6532879"/>
          </a:xfrm>
        </p:spPr>
        <p:txBody>
          <a:bodyPr>
            <a:normAutofit fontScale="46875" lnSpcReduction="20000"/>
          </a:bodyPr>
          <a:p>
            <a:pPr algn="just">
              <a:lnSpc>
                <a:spcPct val="120000"/>
              </a:lnSpc>
            </a:pPr>
            <a:r>
              <a:rPr b="1" dirty="0" sz="4000" lang="en-US">
                <a:solidFill>
                  <a:schemeClr val="accent2"/>
                </a:solidFill>
              </a:rPr>
              <a:t>Hypoxia</a:t>
            </a:r>
          </a:p>
          <a:p>
            <a:pPr>
              <a:lnSpc>
                <a:spcPct val="170000"/>
              </a:lnSpc>
            </a:pPr>
            <a:r>
              <a:rPr dirty="0" sz="3800" lang="en-US"/>
              <a:t>Insufficient oxygen available to tissues</a:t>
            </a:r>
          </a:p>
          <a:p>
            <a:pPr>
              <a:lnSpc>
                <a:spcPct val="170000"/>
              </a:lnSpc>
            </a:pPr>
            <a:r>
              <a:rPr dirty="0" sz="3800" lang="en-US"/>
              <a:t>Types: Hypoxic, anemic, ischemic</a:t>
            </a:r>
          </a:p>
          <a:p>
            <a:pPr algn="just">
              <a:lnSpc>
                <a:spcPct val="120000"/>
              </a:lnSpc>
            </a:pPr>
            <a:r>
              <a:rPr b="1" dirty="0" sz="4500" lang="en-IN">
                <a:solidFill>
                  <a:schemeClr val="accent4"/>
                </a:solidFill>
              </a:rPr>
              <a:t>Airflow Resistance</a:t>
            </a:r>
          </a:p>
          <a:p>
            <a:pPr algn="just">
              <a:lnSpc>
                <a:spcPct val="150000"/>
              </a:lnSpc>
            </a:pPr>
            <a:r>
              <a:rPr dirty="0" sz="4400" lang="en-US"/>
              <a:t>Airway diameter, length, and smooth muscle contraction affect resistance</a:t>
            </a:r>
          </a:p>
          <a:p>
            <a:pPr algn="just">
              <a:lnSpc>
                <a:spcPct val="150000"/>
              </a:lnSpc>
            </a:pPr>
            <a:r>
              <a:rPr dirty="0" sz="4400" lang="en-US"/>
              <a:t>Bronchoconstriction increases resistance</a:t>
            </a:r>
          </a:p>
          <a:p>
            <a:pPr algn="just">
              <a:lnSpc>
                <a:spcPct val="150000"/>
              </a:lnSpc>
            </a:pPr>
            <a:r>
              <a:rPr b="1" dirty="0" sz="5100" lang="en-US">
                <a:solidFill>
                  <a:schemeClr val="accent2">
                    <a:lumMod val="75000"/>
                  </a:schemeClr>
                </a:solidFill>
              </a:rPr>
              <a:t>Respiratory Adaptations</a:t>
            </a:r>
          </a:p>
          <a:p>
            <a:pPr algn="just">
              <a:lnSpc>
                <a:spcPct val="110000"/>
              </a:lnSpc>
            </a:pPr>
            <a:r>
              <a:rPr dirty="0" sz="4400" lang="en-US"/>
              <a:t>Panting increases evaporative cooling</a:t>
            </a:r>
          </a:p>
          <a:p>
            <a:pPr algn="just">
              <a:lnSpc>
                <a:spcPct val="110000"/>
              </a:lnSpc>
            </a:pPr>
            <a:r>
              <a:rPr dirty="0" sz="4400" lang="en-US"/>
              <a:t>Exercise increases oxygen demand, breathing rate and depth</a:t>
            </a:r>
          </a:p>
          <a:p>
            <a:pPr algn="just">
              <a:lnSpc>
                <a:spcPct val="110000"/>
              </a:lnSpc>
            </a:pPr>
            <a:r>
              <a:rPr dirty="0" sz="4400" lang="en-US"/>
              <a:t>High altitude reduces oxygen availability, stimulating increased breathing</a:t>
            </a:r>
          </a:p>
          <a:p>
            <a:pPr algn="just">
              <a:lnSpc>
                <a:spcPct val="110000"/>
              </a:lnSpc>
            </a:pPr>
            <a:r>
              <a:rPr b="1" dirty="0" sz="5100" lang="en-IN">
                <a:solidFill>
                  <a:srgbClr val="FFFF00"/>
                </a:solidFill>
              </a:rPr>
              <a:t>Non-Respiratory Functions</a:t>
            </a:r>
          </a:p>
          <a:p>
            <a:r>
              <a:rPr dirty="0" sz="4400" lang="en-US"/>
              <a:t>Metabolism of substances</a:t>
            </a:r>
          </a:p>
          <a:p>
            <a:r>
              <a:rPr dirty="0" sz="4400" lang="en-US"/>
              <a:t>Immune defense mechanisms</a:t>
            </a:r>
          </a:p>
          <a:p>
            <a:r>
              <a:rPr dirty="0" sz="4400" lang="en-US"/>
              <a:t>Maintaining acid-base balance</a:t>
            </a:r>
          </a:p>
          <a:p>
            <a:pPr algn="just">
              <a:lnSpc>
                <a:spcPct val="110000"/>
              </a:lnSpc>
            </a:pPr>
            <a:endParaRPr b="1" dirty="0" sz="3200" lang="en-IN"/>
          </a:p>
          <a:p>
            <a:pPr algn="just">
              <a:lnSpc>
                <a:spcPct val="110000"/>
              </a:lnSpc>
            </a:pPr>
            <a:endParaRPr dirty="0" sz="3200" lang="en-US"/>
          </a:p>
          <a:p>
            <a:pPr algn="just">
              <a:lnSpc>
                <a:spcPct val="150000"/>
              </a:lnSpc>
            </a:pPr>
            <a:endParaRPr dirty="0" sz="3200" lang="en-US"/>
          </a:p>
          <a:p>
            <a:pPr algn="just">
              <a:lnSpc>
                <a:spcPct val="120000"/>
              </a:lnSpc>
            </a:pPr>
            <a:endParaRPr dirty="0" sz="3200"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2248534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p>
            <a:r>
              <a:rPr b="1" dirty="0" sz="5400">
                <a:solidFill>
                  <a:schemeClr val="bg1"/>
                </a:solidFill>
                <a:latin typeface="Comic Sans MS" panose="030F0702030302020204" pitchFamily="66" charset="0"/>
              </a:rPr>
              <a:t>UNIT-3: Excretory and Endocrine Systems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Content Placeholder 2"/>
          <p:cNvSpPr>
            <a:spLocks noGrp="1"/>
          </p:cNvSpPr>
          <p:nvPr>
            <p:ph idx="1"/>
          </p:nvPr>
        </p:nvSpPr>
        <p:spPr>
          <a:xfrm>
            <a:off x="152400" y="627024"/>
            <a:ext cx="11846560" cy="6127172"/>
          </a:xfrm>
        </p:spPr>
        <p:txBody>
          <a:bodyPr>
            <a:normAutofit/>
          </a:bodyPr>
          <a:p>
            <a:pPr>
              <a:buFont typeface="Wingdings" panose="05000000000000000000" pitchFamily="2" charset="2"/>
              <a:buChar char="v"/>
            </a:pPr>
            <a:r>
              <a:rPr b="1" dirty="0" sz="2800">
                <a:solidFill>
                  <a:srgbClr val="002060"/>
                </a:solidFill>
              </a:rPr>
              <a:t>Nephron Structure:</a:t>
            </a:r>
          </a:p>
          <a:p>
            <a:r>
              <a:rPr b="1" dirty="0" sz="2000">
                <a:solidFill>
                  <a:srgbClr val="FF0000"/>
                </a:solidFill>
              </a:rPr>
              <a:t>Renal Corpuscle: </a:t>
            </a:r>
            <a:r>
              <a:rPr dirty="0" sz="2000"/>
              <a:t>Glomerulus + Bowman's capsule</a:t>
            </a:r>
          </a:p>
          <a:p>
            <a:r>
              <a:rPr b="1" dirty="0" sz="2000">
                <a:solidFill>
                  <a:schemeClr val="accent6">
                    <a:lumMod val="75000"/>
                  </a:schemeClr>
                </a:solidFill>
              </a:rPr>
              <a:t>Proximal Convoluted Tubule: </a:t>
            </a:r>
            <a:r>
              <a:rPr dirty="0" sz="2000"/>
              <a:t>Major site for reabsorption</a:t>
            </a:r>
          </a:p>
          <a:p>
            <a:r>
              <a:rPr b="1" dirty="0" sz="2000">
                <a:solidFill>
                  <a:srgbClr val="3E259B"/>
                </a:solidFill>
              </a:rPr>
              <a:t>Loop of Henle:</a:t>
            </a:r>
          </a:p>
          <a:p>
            <a:pPr indent="0" marL="0">
              <a:buNone/>
            </a:pPr>
            <a:r>
              <a:rPr dirty="0" sz="2000" lang="en-US"/>
              <a:t>     </a:t>
            </a:r>
            <a:r>
              <a:rPr dirty="0" sz="2000"/>
              <a:t> - </a:t>
            </a:r>
            <a:r>
              <a:rPr b="1" dirty="0" sz="2000">
                <a:solidFill>
                  <a:schemeClr val="accent4">
                    <a:lumMod val="75000"/>
                  </a:schemeClr>
                </a:solidFill>
              </a:rPr>
              <a:t>Descending Limb: </a:t>
            </a:r>
            <a:r>
              <a:rPr dirty="0" sz="2000"/>
              <a:t>Water permeable, solute impermeable</a:t>
            </a:r>
            <a:endParaRPr dirty="0" sz="2000" lang="en-US"/>
          </a:p>
          <a:p>
            <a:pPr indent="0" marL="0">
              <a:buNone/>
            </a:pPr>
            <a:r>
              <a:rPr dirty="0" sz="2000"/>
              <a:t> </a:t>
            </a:r>
            <a:r>
              <a:rPr dirty="0" sz="2000" lang="en-US"/>
              <a:t>    </a:t>
            </a:r>
            <a:r>
              <a:rPr dirty="0" sz="2000"/>
              <a:t> - </a:t>
            </a:r>
            <a:r>
              <a:rPr b="1" dirty="0" sz="2000">
                <a:solidFill>
                  <a:schemeClr val="accent4">
                    <a:lumMod val="75000"/>
                  </a:schemeClr>
                </a:solidFill>
              </a:rPr>
              <a:t>Ascending Limb</a:t>
            </a:r>
            <a:r>
              <a:rPr dirty="0" sz="2000"/>
              <a:t>: Solute permeable, water impermeable</a:t>
            </a:r>
          </a:p>
          <a:p>
            <a:r>
              <a:rPr b="1" dirty="0" sz="2000">
                <a:solidFill>
                  <a:srgbClr val="C00000"/>
                </a:solidFill>
              </a:rPr>
              <a:t>Distal Convoluted Tubule: </a:t>
            </a:r>
            <a:r>
              <a:rPr dirty="0" sz="2000"/>
              <a:t>Further modification of filtrate</a:t>
            </a:r>
          </a:p>
          <a:p>
            <a:r>
              <a:rPr b="1" dirty="0" sz="2000">
                <a:solidFill>
                  <a:srgbClr val="00B050"/>
                </a:solidFill>
              </a:rPr>
              <a:t>Collecting Duct: </a:t>
            </a:r>
            <a:r>
              <a:rPr dirty="0" sz="2000"/>
              <a:t>Final urine concentration</a:t>
            </a:r>
            <a:endParaRPr dirty="0" sz="2000" lang="en-US"/>
          </a:p>
          <a:p>
            <a:pPr>
              <a:buFont typeface="Wingdings" panose="05000000000000000000" pitchFamily="2" charset="2"/>
              <a:buChar char="v"/>
            </a:pPr>
            <a:r>
              <a:rPr b="1" dirty="0" sz="2800" lang="en-US">
                <a:solidFill>
                  <a:srgbClr val="002060"/>
                </a:solidFill>
              </a:rPr>
              <a:t>Glomerular Filtration Barrier</a:t>
            </a:r>
          </a:p>
          <a:p>
            <a:pPr>
              <a:lnSpc>
                <a:spcPct val="150000"/>
              </a:lnSpc>
            </a:pPr>
            <a:r>
              <a:rPr b="1" dirty="0" sz="2000" lang="en-US">
                <a:solidFill>
                  <a:srgbClr val="C00000"/>
                </a:solidFill>
              </a:rPr>
              <a:t>Fenestrated Endothelium: </a:t>
            </a:r>
            <a:r>
              <a:rPr dirty="0" sz="2000" lang="en-US"/>
              <a:t>Allows passage of water/solutes</a:t>
            </a:r>
          </a:p>
          <a:p>
            <a:pPr>
              <a:lnSpc>
                <a:spcPct val="150000"/>
              </a:lnSpc>
            </a:pPr>
            <a:r>
              <a:rPr b="1" dirty="0" sz="2000" lang="en-US">
                <a:solidFill>
                  <a:schemeClr val="accent4">
                    <a:lumMod val="75000"/>
                  </a:schemeClr>
                </a:solidFill>
              </a:rPr>
              <a:t>Basement Membrane: </a:t>
            </a:r>
            <a:r>
              <a:rPr dirty="0" sz="2000" lang="en-US"/>
              <a:t>Composed of collagen and laminin</a:t>
            </a:r>
          </a:p>
          <a:p>
            <a:pPr>
              <a:lnSpc>
                <a:spcPct val="150000"/>
              </a:lnSpc>
            </a:pPr>
            <a:r>
              <a:rPr b="1" dirty="0" sz="2000" lang="en-US">
                <a:solidFill>
                  <a:schemeClr val="accent6">
                    <a:lumMod val="75000"/>
                  </a:schemeClr>
                </a:solidFill>
              </a:rPr>
              <a:t>Podocytes: </a:t>
            </a:r>
            <a:r>
              <a:rPr dirty="0" sz="2000" lang="en-US"/>
              <a:t>Have filtration slits to prevent large molecule passage</a:t>
            </a:r>
          </a:p>
          <a:p>
            <a:endParaRPr dirty="0" sz="2400"/>
          </a:p>
        </p:txBody>
      </p:sp>
      <p:sp>
        <p:nvSpPr>
          <p:cNvPr id="1048635" name="TextBox 4"/>
          <p:cNvSpPr txBox="1"/>
          <p:nvPr/>
        </p:nvSpPr>
        <p:spPr>
          <a:xfrm>
            <a:off x="1478605" y="103804"/>
            <a:ext cx="9513651" cy="637539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sz="3200" lang="en-IN">
                <a:solidFill>
                  <a:srgbClr val="C00000"/>
                </a:solidFill>
              </a:rPr>
              <a:t>Functional Morphology of Nephrons</a:t>
            </a:r>
            <a:endParaRPr dirty="0" sz="3200" lang="en-IN"/>
          </a:p>
        </p:txBody>
      </p:sp>
      <p:pic>
        <p:nvPicPr>
          <p:cNvPr id="2097161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37680" y="1485278"/>
            <a:ext cx="5276980" cy="3350882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 lnSpcReduction="10000"/>
          </a:bodyPr>
          <a:p>
            <a:r>
              <a:rPr b="1" dirty="0" sz="2800" lang="en-US"/>
              <a:t>Factors Determining Filtration Pressure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Hydrostatic Pressures: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dirty="0" sz="2400" lang="en-US"/>
              <a:t>Glomerular Hydrostatic Pressure (~55-60 mmHg) favors filtration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dirty="0" sz="2400" lang="en-US"/>
              <a:t>Bowman's Capsule Hydrostatic Pressure (~10-15 mmHg) opposes filtration</a:t>
            </a:r>
          </a:p>
          <a:p>
            <a:pPr algn="just"/>
            <a:r>
              <a:rPr b="1" dirty="0" sz="2400" lang="en-US">
                <a:solidFill>
                  <a:srgbClr val="002060"/>
                </a:solidFill>
              </a:rPr>
              <a:t>Oncotic Pressures: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Glomerular Capillary Oncotic Pressure (~25-30 mmHg) opposes filtration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Bowman's Capsule Oncotic Pressure: Negligible effect</a:t>
            </a:r>
          </a:p>
          <a:p>
            <a:r>
              <a:rPr b="1" dirty="0" sz="2800" lang="en-US"/>
              <a:t>Determination</a:t>
            </a:r>
            <a:r>
              <a:rPr b="1" dirty="0" sz="2400" lang="en-US"/>
              <a:t> of Glomerular Filtration Rate (GFR)</a:t>
            </a:r>
          </a:p>
          <a:p>
            <a:r>
              <a:rPr b="1" dirty="0" sz="2400" lang="en-US">
                <a:solidFill>
                  <a:srgbClr val="C00000"/>
                </a:solidFill>
              </a:rPr>
              <a:t>Measurement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b="1" dirty="0" sz="2400" lang="en-US">
                <a:solidFill>
                  <a:srgbClr val="00B050"/>
                </a:solidFill>
              </a:rPr>
              <a:t>Inulin Clearance: </a:t>
            </a:r>
            <a:r>
              <a:rPr dirty="0" sz="2400" lang="en-US"/>
              <a:t>Gold standard for GFR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Creatinine Clearance: </a:t>
            </a:r>
            <a:r>
              <a:rPr dirty="0" sz="2400" lang="en-US"/>
              <a:t>Commonly used estimate</a:t>
            </a:r>
          </a:p>
          <a:p>
            <a:pPr algn="just"/>
            <a:r>
              <a:rPr dirty="0" sz="2800" lang="en-US"/>
              <a:t> </a:t>
            </a:r>
            <a:r>
              <a:rPr b="1" dirty="0" sz="2800" lang="en-US">
                <a:solidFill>
                  <a:srgbClr val="002060"/>
                </a:solidFill>
              </a:rPr>
              <a:t>Factors Affecting GFR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dirty="0" sz="2400" lang="en-US"/>
              <a:t> </a:t>
            </a:r>
            <a:r>
              <a:rPr b="1" dirty="0" sz="2400" lang="en-US">
                <a:solidFill>
                  <a:schemeClr val="accent4"/>
                </a:solidFill>
              </a:rPr>
              <a:t>Renal Blood Flow: </a:t>
            </a:r>
            <a:r>
              <a:rPr dirty="0" sz="2400" lang="en-US"/>
              <a:t>Autoregulated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b="1" dirty="0" sz="2400" lang="en-US">
                <a:solidFill>
                  <a:srgbClr val="FF0000"/>
                </a:solidFill>
              </a:rPr>
              <a:t>Glomerular Permeability: </a:t>
            </a:r>
            <a:r>
              <a:rPr dirty="0" sz="2400" lang="en-US"/>
              <a:t>Affected by diseases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b="1" dirty="0" sz="2400" lang="en-US">
                <a:solidFill>
                  <a:schemeClr val="accent2"/>
                </a:solidFill>
              </a:rPr>
              <a:t>Hydrostatic and Oncotic Pressures: </a:t>
            </a:r>
            <a:r>
              <a:rPr dirty="0" sz="2400" lang="en-US"/>
              <a:t>Systemically influenced</a:t>
            </a:r>
          </a:p>
          <a:p>
            <a:pPr>
              <a:buFont typeface="Wingdings" panose="05000000000000000000" pitchFamily="2" charset="2"/>
              <a:buChar char="ü"/>
            </a:pPr>
            <a:endParaRPr dirty="0" sz="2400" lang="en-US"/>
          </a:p>
          <a:p>
            <a:endParaRPr dirty="0"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/>
          </a:bodyPr>
          <a:p>
            <a:pPr>
              <a:buFont typeface="Wingdings" panose="05000000000000000000" pitchFamily="2" charset="2"/>
              <a:buChar char="q"/>
            </a:pPr>
            <a:r>
              <a:rPr b="1" dirty="0" sz="3000" lang="en-US"/>
              <a:t>Renal Plasma Flow</a:t>
            </a:r>
          </a:p>
          <a:p>
            <a:r>
              <a:rPr b="1" dirty="0" sz="2400" lang="en-US">
                <a:solidFill>
                  <a:srgbClr val="002060"/>
                </a:solidFill>
              </a:rPr>
              <a:t>Measurement: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dirty="0" sz="2400" lang="en-US"/>
              <a:t>  PAH Clearance: Estimates effective renal plasma flow (ERPF)</a:t>
            </a:r>
          </a:p>
          <a:p>
            <a:r>
              <a:rPr b="1" dirty="0" sz="2400" lang="en-US">
                <a:solidFill>
                  <a:srgbClr val="C00000"/>
                </a:solidFill>
              </a:rPr>
              <a:t>Factors Affecting Renal Plasma Flow: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dirty="0" sz="2400" lang="en-US"/>
              <a:t>Sympathetic Nervous System: Causes vasoconstriction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dirty="0" sz="2400" lang="en-US"/>
              <a:t>Renin-Angiotensin-Aldosterone System: Increases blood pressure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dirty="0" sz="2400" lang="en-US"/>
              <a:t>Prostaglandins: Promote vasodilation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2400" lang="en-US">
                <a:solidFill>
                  <a:srgbClr val="D339C8"/>
                </a:solidFill>
              </a:rPr>
              <a:t>Reabsorption Mechanisms</a:t>
            </a:r>
          </a:p>
          <a:p>
            <a:pPr algn="just"/>
            <a:r>
              <a:rPr b="1" dirty="0" sz="2400" lang="en-US">
                <a:solidFill>
                  <a:srgbClr val="FF0000"/>
                </a:solidFill>
              </a:rPr>
              <a:t>Glucose Reabsorption: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 </a:t>
            </a:r>
            <a:r>
              <a:rPr b="1" dirty="0" sz="2400" lang="en-US"/>
              <a:t>SGLT2</a:t>
            </a:r>
            <a:r>
              <a:rPr dirty="0" sz="2400" lang="en-US"/>
              <a:t>: Sodium-glucose cotransporter in proximal tubule.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/>
              <a:t> GLUT2</a:t>
            </a:r>
            <a:r>
              <a:rPr dirty="0" sz="2400" lang="en-US"/>
              <a:t>: Facilitated diffusion into blood.</a:t>
            </a:r>
          </a:p>
          <a:p>
            <a:pPr algn="just"/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Protein and Amino Acid Reabsorption: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/>
              <a:t>Endocytosis: </a:t>
            </a:r>
            <a:r>
              <a:rPr dirty="0" sz="2400" lang="en-US"/>
              <a:t>Uptake of filtered proteins.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/>
              <a:t>Transporters</a:t>
            </a:r>
            <a:r>
              <a:rPr dirty="0" sz="2400" lang="en-US"/>
              <a:t>: Reabsorb amino acids.</a:t>
            </a:r>
          </a:p>
          <a:p>
            <a:pPr algn="just"/>
            <a:r>
              <a:rPr b="1" dirty="0" sz="2400" lang="en-US">
                <a:solidFill>
                  <a:srgbClr val="00B050"/>
                </a:solidFill>
              </a:rPr>
              <a:t>Electrolyte Reabsorption: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/>
              <a:t>Sodium-Potassium ATPase</a:t>
            </a:r>
            <a:r>
              <a:rPr dirty="0" sz="2400" lang="en-US"/>
              <a:t>: Establishes gradients.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/>
              <a:t>Paracellular and Transcellular Pathways: </a:t>
            </a:r>
            <a:r>
              <a:rPr dirty="0" sz="2400" lang="en-US"/>
              <a:t>For solute and water reabsorption.</a:t>
            </a:r>
          </a:p>
          <a:p>
            <a:pPr>
              <a:buFont typeface="Wingdings" panose="05000000000000000000" pitchFamily="2" charset="2"/>
              <a:buChar char="v"/>
            </a:pPr>
            <a:endParaRPr dirty="0" sz="2400" lang="en-US"/>
          </a:p>
          <a:p>
            <a:endParaRPr dirty="0" sz="2400"/>
          </a:p>
        </p:txBody>
      </p:sp>
      <p:pic>
        <p:nvPicPr>
          <p:cNvPr id="209716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808720" y="599440"/>
            <a:ext cx="2881200" cy="5496560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/>
          </a:bodyPr>
          <a:p>
            <a:pPr>
              <a:buFont typeface="Wingdings" panose="05000000000000000000" pitchFamily="2" charset="2"/>
              <a:buChar char="v"/>
            </a:pPr>
            <a:r>
              <a:rPr b="1" dirty="0" sz="2800" lang="en-US">
                <a:solidFill>
                  <a:schemeClr val="tx2"/>
                </a:solidFill>
              </a:rPr>
              <a:t>Ammonium Mechanism</a:t>
            </a:r>
          </a:p>
          <a:p>
            <a:pPr algn="just"/>
            <a:r>
              <a:rPr b="1" dirty="0" sz="2400" lang="en-US">
                <a:solidFill>
                  <a:srgbClr val="002060"/>
                </a:solidFill>
              </a:rPr>
              <a:t>Glutamine Metabolism: </a:t>
            </a:r>
            <a:r>
              <a:rPr dirty="0" sz="2400" lang="en-US"/>
              <a:t>Produces ammonium (NH4+) in proximal tubule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Ammonium Excretion:</a:t>
            </a:r>
            <a:r>
              <a:rPr dirty="0" sz="2400" lang="en-US"/>
              <a:t> Maintains acid-base balance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dirty="0" sz="2800" lang="en-IN" err="1">
                <a:solidFill>
                  <a:srgbClr val="00B050"/>
                </a:solidFill>
              </a:rPr>
              <a:t>Glomerulo</a:t>
            </a:r>
            <a:r>
              <a:rPr dirty="0" sz="2800" lang="en-IN">
                <a:solidFill>
                  <a:srgbClr val="00B050"/>
                </a:solidFill>
              </a:rPr>
              <a:t>-Tubular Balance</a:t>
            </a:r>
          </a:p>
          <a:p>
            <a:r>
              <a:rPr b="1" dirty="0" sz="2400" lang="en-US">
                <a:solidFill>
                  <a:srgbClr val="C00000"/>
                </a:solidFill>
              </a:rPr>
              <a:t>Autoregulation:</a:t>
            </a:r>
            <a:r>
              <a:rPr dirty="0" sz="2400" lang="en-US"/>
              <a:t> Maintains constant GFR</a:t>
            </a:r>
          </a:p>
          <a:p>
            <a:r>
              <a:rPr b="1" dirty="0" sz="2400" lang="en-US" err="1">
                <a:solidFill>
                  <a:srgbClr val="002060"/>
                </a:solidFill>
              </a:rPr>
              <a:t>Tubuloglomerular</a:t>
            </a:r>
            <a:r>
              <a:rPr b="1" dirty="0" sz="2400" lang="en-US">
                <a:solidFill>
                  <a:srgbClr val="002060"/>
                </a:solidFill>
              </a:rPr>
              <a:t> Feedback: </a:t>
            </a:r>
            <a:r>
              <a:rPr dirty="0" sz="2400" lang="en-US"/>
              <a:t>Regulates GFR based on distal flow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3000" lang="en-US">
                <a:solidFill>
                  <a:srgbClr val="C00000"/>
                </a:solidFill>
              </a:rPr>
              <a:t>Methods of Studying Renal Function</a:t>
            </a:r>
          </a:p>
          <a:p>
            <a:pPr algn="just"/>
            <a:r>
              <a:rPr b="1" dirty="0" sz="2400" lang="en-US">
                <a:solidFill>
                  <a:srgbClr val="00B050"/>
                </a:solidFill>
              </a:rPr>
              <a:t>Clearance Techniques: </a:t>
            </a:r>
            <a:r>
              <a:rPr dirty="0" sz="2400" lang="en-US"/>
              <a:t>Measure GFR and renal plasma flow</a:t>
            </a:r>
          </a:p>
          <a:p>
            <a:pPr algn="just"/>
            <a:r>
              <a:rPr b="1" dirty="0" sz="2400" lang="en-US" err="1">
                <a:solidFill>
                  <a:schemeClr val="accent6"/>
                </a:solidFill>
              </a:rPr>
              <a:t>Micropuncture</a:t>
            </a:r>
            <a:r>
              <a:rPr b="1" dirty="0" sz="2400" lang="en-US">
                <a:solidFill>
                  <a:schemeClr val="accent6"/>
                </a:solidFill>
              </a:rPr>
              <a:t> Studies: </a:t>
            </a:r>
            <a:r>
              <a:rPr dirty="0" sz="2400" lang="en-US"/>
              <a:t>Assess pressures and concentrations</a:t>
            </a:r>
          </a:p>
          <a:p>
            <a:pPr algn="just"/>
            <a:r>
              <a:rPr b="1" dirty="0" sz="2400" lang="en-US" err="1">
                <a:solidFill>
                  <a:srgbClr val="FF0000"/>
                </a:solidFill>
              </a:rPr>
              <a:t>Microperfusion</a:t>
            </a:r>
            <a:r>
              <a:rPr b="1" dirty="0" sz="2400" lang="en-US">
                <a:solidFill>
                  <a:srgbClr val="FF0000"/>
                </a:solidFill>
              </a:rPr>
              <a:t> Studies: </a:t>
            </a:r>
            <a:r>
              <a:rPr dirty="0" sz="2400" lang="en-US"/>
              <a:t>Evaluate reabsorption/secretion</a:t>
            </a:r>
          </a:p>
          <a:p>
            <a:pPr algn="just"/>
            <a:r>
              <a:rPr b="1" dirty="0" sz="2400" lang="en-US">
                <a:solidFill>
                  <a:schemeClr val="accent4"/>
                </a:solidFill>
              </a:rPr>
              <a:t>Renal Biopsy: </a:t>
            </a:r>
            <a:r>
              <a:rPr dirty="0" sz="2400" lang="en-US"/>
              <a:t>Histological examination of kidney tissue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b="1" dirty="0" sz="3000" lang="en-IN">
                <a:solidFill>
                  <a:srgbClr val="002060"/>
                </a:solidFill>
              </a:rPr>
              <a:t>Endocrine System - Hormonal Regulation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IN"/>
              <a:t>Hormones like parathyroid hormone (PTH), calcitonin, and insulin regulate calcium levels, metabolism, and blood glucose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IN"/>
              <a:t>Hormonal balance is maintained via negative feedback mechanisms</a:t>
            </a:r>
          </a:p>
          <a:p>
            <a:pPr algn="just"/>
            <a:endParaRPr b="1" dirty="0" sz="2400" lang="en-IN">
              <a:solidFill>
                <a:srgbClr val="002060"/>
              </a:solidFill>
            </a:endParaRPr>
          </a:p>
          <a:p>
            <a:pPr algn="just"/>
            <a:endParaRPr dirty="0" sz="2400" lang="en-US"/>
          </a:p>
          <a:p>
            <a:endParaRPr dirty="0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 fontScale="87500" lnSpcReduction="20000"/>
          </a:bodyPr>
          <a:p>
            <a:pPr>
              <a:buFont typeface="Wingdings" panose="05000000000000000000" pitchFamily="2" charset="2"/>
              <a:buChar char="q"/>
            </a:pPr>
            <a:r>
              <a:rPr b="1" dirty="0" sz="3000" lang="en-US">
                <a:solidFill>
                  <a:srgbClr val="002060"/>
                </a:solidFill>
              </a:rPr>
              <a:t>Urine Concentration</a:t>
            </a:r>
          </a:p>
          <a:p>
            <a:pPr algn="just"/>
            <a:r>
              <a:rPr b="1" dirty="0" sz="2400" lang="en-US">
                <a:solidFill>
                  <a:schemeClr val="accent2"/>
                </a:solidFill>
              </a:rPr>
              <a:t>Countercurrent Multiplication: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Descending Limb: Water reabsorption.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Ascending Limb: Solute reabsorption.</a:t>
            </a:r>
          </a:p>
          <a:p>
            <a:pPr algn="just"/>
            <a:r>
              <a:rPr b="1" dirty="0" sz="2400" lang="en-US">
                <a:solidFill>
                  <a:schemeClr val="accent6"/>
                </a:solidFill>
              </a:rPr>
              <a:t>Countercurrent Exchange: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dirty="0" sz="2400" lang="en-US"/>
              <a:t>Vasa Recta: Maintains osmotic gradient.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b="1" dirty="0" sz="2400" lang="en-US">
                <a:solidFill>
                  <a:srgbClr val="002060"/>
                </a:solidFill>
              </a:rPr>
              <a:t>ADH:</a:t>
            </a:r>
            <a:r>
              <a:rPr dirty="0" sz="2400" lang="en-US"/>
              <a:t> Increases water permeability in collecting duct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b="1" dirty="0" sz="3000" lang="en-IN">
                <a:solidFill>
                  <a:srgbClr val="00B0F0"/>
                </a:solidFill>
              </a:rPr>
              <a:t>Micturition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C00000"/>
                </a:solidFill>
              </a:rPr>
              <a:t>Storage Phase: </a:t>
            </a:r>
            <a:r>
              <a:rPr dirty="0" sz="2400" lang="en-US"/>
              <a:t>Bladder filling and pressure increase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00B050"/>
                </a:solidFill>
              </a:rPr>
              <a:t>Voiding Phase:</a:t>
            </a:r>
            <a:r>
              <a:rPr dirty="0" sz="2400" lang="en-US"/>
              <a:t> Detrusor muscle contracts; sphincters relax</a:t>
            </a:r>
          </a:p>
          <a:p>
            <a:pPr>
              <a:buFont typeface="Wingdings" panose="05000000000000000000" pitchFamily="2" charset="2"/>
              <a:buChar char="q"/>
            </a:pPr>
            <a:r>
              <a:rPr b="1" dirty="0" sz="3000" lang="en-US">
                <a:solidFill>
                  <a:srgbClr val="CC0099"/>
                </a:solidFill>
              </a:rPr>
              <a:t>Uremia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chemeClr val="accent4"/>
                </a:solidFill>
              </a:rPr>
              <a:t>Definition:</a:t>
            </a:r>
            <a:r>
              <a:rPr dirty="0" sz="2400" lang="en-US"/>
              <a:t> Buildup of waste products in blood due to kidney failure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C00000"/>
                </a:solidFill>
              </a:rPr>
              <a:t>Causes: </a:t>
            </a:r>
            <a:r>
              <a:rPr dirty="0" sz="2400" lang="en-US"/>
              <a:t>Chronic kidney disease, end-stage renal disease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Symptoms: </a:t>
            </a:r>
            <a:r>
              <a:rPr dirty="0" sz="2400" lang="en-US"/>
              <a:t>Nausea, fatigue, confusion, pruritus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00B050"/>
                </a:solidFill>
              </a:rPr>
              <a:t>Treatment: </a:t>
            </a:r>
            <a:r>
              <a:rPr dirty="0" sz="2400" lang="en-US"/>
              <a:t>Dialysis (hemodialysis or peritoneal) and kidney transplantation</a:t>
            </a:r>
          </a:p>
          <a:p>
            <a:endParaRPr dirty="0" sz="2400"/>
          </a:p>
        </p:txBody>
      </p:sp>
      <p:pic>
        <p:nvPicPr>
          <p:cNvPr id="209716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84975" y="142240"/>
            <a:ext cx="5020627" cy="4000500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/>
          </a:bodyPr>
          <a:p>
            <a:pPr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rgbClr val="002060"/>
                </a:solidFill>
              </a:rPr>
              <a:t>Fluid and Water Balance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Total Body Water (TBW): </a:t>
            </a:r>
            <a:r>
              <a:rPr dirty="0" sz="2400" lang="en-US"/>
              <a:t>50-60% of body weight in adults, 70-75% in neonates</a:t>
            </a:r>
          </a:p>
          <a:p>
            <a:pPr algn="just"/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ICF: </a:t>
            </a:r>
            <a:r>
              <a:rPr dirty="0" sz="2400" lang="en-US"/>
              <a:t>2/3 of TBW</a:t>
            </a:r>
          </a:p>
          <a:p>
            <a:pPr algn="just"/>
            <a:r>
              <a:rPr b="1" dirty="0" sz="2400" lang="en-US">
                <a:solidFill>
                  <a:schemeClr val="accent4"/>
                </a:solidFill>
              </a:rPr>
              <a:t>ECF: </a:t>
            </a:r>
            <a:r>
              <a:rPr dirty="0" sz="2400" lang="en-US"/>
              <a:t>1/3 of TBW, divided into plasma and interstitial fluid</a:t>
            </a:r>
          </a:p>
          <a:p>
            <a:pPr algn="just"/>
            <a:r>
              <a:rPr b="1" dirty="0" sz="2400" lang="en-US">
                <a:solidFill>
                  <a:srgbClr val="0070C0"/>
                </a:solidFill>
              </a:rPr>
              <a:t>Water Intake: </a:t>
            </a:r>
            <a:r>
              <a:rPr dirty="0" sz="2400" lang="en-US"/>
              <a:t>Drinking water, food moisture, metabolic water</a:t>
            </a:r>
          </a:p>
          <a:p>
            <a:pPr algn="just"/>
            <a:r>
              <a:rPr b="1" dirty="0" sz="2400" lang="en-US">
                <a:solidFill>
                  <a:srgbClr val="FF0000"/>
                </a:solidFill>
              </a:rPr>
              <a:t>Water Output: </a:t>
            </a:r>
            <a:r>
              <a:rPr dirty="0" sz="2400" lang="en-US"/>
              <a:t>Urine, feces, respiration, sweat</a:t>
            </a:r>
          </a:p>
          <a:p>
            <a:pPr algn="just"/>
            <a:r>
              <a:rPr b="1" dirty="0" sz="2400" lang="en-US">
                <a:solidFill>
                  <a:srgbClr val="D339C8"/>
                </a:solidFill>
              </a:rPr>
              <a:t>ADH:</a:t>
            </a:r>
            <a:r>
              <a:rPr dirty="0" sz="2400" lang="en-US"/>
              <a:t> Increases water reabsorption in kidneys</a:t>
            </a:r>
          </a:p>
          <a:p>
            <a:pPr algn="just"/>
            <a:r>
              <a:rPr b="1" dirty="0" sz="2400" lang="en-US">
                <a:solidFill>
                  <a:srgbClr val="800000"/>
                </a:solidFill>
              </a:rPr>
              <a:t>Thirst Mechanism: </a:t>
            </a:r>
            <a:r>
              <a:rPr dirty="0" sz="2400" lang="en-US"/>
              <a:t>Stimulates drinking in response to dehydration</a:t>
            </a:r>
          </a:p>
          <a:p>
            <a:pPr algn="just"/>
            <a:r>
              <a:rPr b="1" dirty="0" sz="2400" lang="en-US">
                <a:solidFill>
                  <a:srgbClr val="00B050"/>
                </a:solidFill>
              </a:rPr>
              <a:t>Kidneys:</a:t>
            </a:r>
            <a:r>
              <a:rPr dirty="0" sz="2400" lang="en-US"/>
              <a:t> Regulate water excretion based on body needs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chemeClr val="tx2"/>
                </a:solidFill>
              </a:rPr>
              <a:t>Fluid Therapy</a:t>
            </a:r>
          </a:p>
          <a:p>
            <a:pPr algn="just"/>
            <a:r>
              <a:rPr b="1" dirty="0" sz="2400" lang="en-US">
                <a:solidFill>
                  <a:schemeClr val="accent4">
                    <a:lumMod val="75000"/>
                  </a:schemeClr>
                </a:solidFill>
              </a:rPr>
              <a:t>Indications: </a:t>
            </a:r>
            <a:r>
              <a:rPr dirty="0" sz="2400" lang="en-US"/>
              <a:t>Dehydration, electrolyte imbalances, acid-base disturbances, maintenance</a:t>
            </a:r>
          </a:p>
          <a:p>
            <a:pPr algn="just"/>
            <a:r>
              <a:rPr b="1" dirty="0" sz="2400" lang="en-US">
                <a:solidFill>
                  <a:srgbClr val="FF0000"/>
                </a:solidFill>
              </a:rPr>
              <a:t>Types of Fluids: </a:t>
            </a:r>
            <a:r>
              <a:rPr dirty="0" sz="2400" lang="en-US"/>
              <a:t>Crystalloids (isotonic, hypotonic, hypertonic), colloids (synthetic, natural)</a:t>
            </a:r>
          </a:p>
          <a:p>
            <a:pPr algn="just"/>
            <a:r>
              <a:rPr b="1" dirty="0" sz="2400" lang="en-US">
                <a:solidFill>
                  <a:srgbClr val="002060"/>
                </a:solidFill>
              </a:rPr>
              <a:t>Administration Routes: </a:t>
            </a:r>
            <a:r>
              <a:rPr dirty="0" sz="2400" lang="en-US"/>
              <a:t>IV, SC, IO, oral</a:t>
            </a:r>
          </a:p>
          <a:p>
            <a:pPr algn="just"/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Monitoring:</a:t>
            </a:r>
            <a:r>
              <a:rPr b="1" dirty="0" sz="2400" lang="en-US">
                <a:solidFill>
                  <a:schemeClr val="accent6"/>
                </a:solidFill>
              </a:rPr>
              <a:t> </a:t>
            </a:r>
            <a:r>
              <a:rPr dirty="0" sz="2400" lang="en-US"/>
              <a:t>Vital signs, physical exam, urine output, laboratory tests</a:t>
            </a:r>
          </a:p>
          <a:p>
            <a:pPr algn="just"/>
            <a:endParaRPr dirty="0" sz="2400" lang="en-US"/>
          </a:p>
          <a:p>
            <a:endParaRPr dirty="0"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 fontScale="87500" lnSpcReduction="10000"/>
          </a:bodyPr>
          <a:p>
            <a:r>
              <a:rPr b="1" dirty="0" sz="3000" lang="en-IN">
                <a:solidFill>
                  <a:srgbClr val="C00000"/>
                </a:solidFill>
              </a:rPr>
              <a:t>Dehydration</a:t>
            </a:r>
          </a:p>
          <a:p>
            <a:pPr algn="just"/>
            <a:r>
              <a:rPr b="1" dirty="0" sz="2400" lang="en-IN">
                <a:solidFill>
                  <a:schemeClr val="accent6">
                    <a:lumMod val="75000"/>
                  </a:schemeClr>
                </a:solidFill>
              </a:rPr>
              <a:t>Causes:</a:t>
            </a:r>
            <a:r>
              <a:rPr dirty="0" sz="2400" lang="en-IN"/>
              <a:t> Excessive fluid loss, inadequate intake, increased insensible loss</a:t>
            </a:r>
          </a:p>
          <a:p>
            <a:pPr algn="just"/>
            <a:r>
              <a:rPr b="1" dirty="0" sz="2400" lang="en-IN">
                <a:solidFill>
                  <a:srgbClr val="002060"/>
                </a:solidFill>
              </a:rPr>
              <a:t>Clinical Signs: </a:t>
            </a:r>
            <a:r>
              <a:rPr dirty="0" sz="2400" lang="en-IN"/>
              <a:t>Dry mucous membranes, skin tenting, lethargy, sunken eyes, tachycardia</a:t>
            </a:r>
          </a:p>
          <a:p>
            <a:pPr algn="just"/>
            <a:r>
              <a:rPr b="1" dirty="0" sz="2400" lang="en-IN">
                <a:solidFill>
                  <a:srgbClr val="C00000"/>
                </a:solidFill>
              </a:rPr>
              <a:t>Treatment: </a:t>
            </a:r>
            <a:r>
              <a:rPr dirty="0" sz="2400" lang="en-IN"/>
              <a:t>Fluid resuscitation, electrolyte correction, treat underlying causes</a:t>
            </a:r>
          </a:p>
          <a:p>
            <a:pPr algn="just"/>
            <a:r>
              <a:rPr b="1" dirty="0" sz="3000" lang="en-US">
                <a:solidFill>
                  <a:srgbClr val="002060"/>
                </a:solidFill>
              </a:rPr>
              <a:t>Water Concentration Mechanisms</a:t>
            </a:r>
            <a:endParaRPr dirty="0" sz="3000" lang="en-IN"/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002060"/>
                </a:solidFill>
              </a:rPr>
              <a:t>Countercurrent Multiplication: </a:t>
            </a:r>
            <a:r>
              <a:rPr dirty="0" sz="2400" lang="en-US"/>
              <a:t>Loop of Henle generates medullary gradient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C00000"/>
                </a:solidFill>
              </a:rPr>
              <a:t>Countercurrent Exchange: </a:t>
            </a:r>
            <a:r>
              <a:rPr dirty="0" sz="2400" lang="en-US"/>
              <a:t>Vasa recta maintain gradient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rgbClr val="FF0000"/>
                </a:solidFill>
              </a:rPr>
              <a:t>ADH: </a:t>
            </a:r>
            <a:r>
              <a:rPr dirty="0" sz="2400" lang="en-US"/>
              <a:t>Increases water permeability in collecting duct</a:t>
            </a:r>
          </a:p>
          <a:p>
            <a:pPr algn="just">
              <a:lnSpc>
                <a:spcPct val="150000"/>
              </a:lnSpc>
            </a:pPr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Urea Recycling: </a:t>
            </a:r>
            <a:r>
              <a:rPr dirty="0" sz="2400" lang="en-US"/>
              <a:t>Contributes to medullary gradient</a:t>
            </a:r>
          </a:p>
          <a:p>
            <a:pPr algn="just">
              <a:lnSpc>
                <a:spcPct val="150000"/>
              </a:lnSpc>
            </a:pPr>
            <a:r>
              <a:rPr b="1" dirty="0" sz="3000" lang="en-US">
                <a:solidFill>
                  <a:schemeClr val="tx2">
                    <a:lumMod val="60000"/>
                    <a:lumOff val="40000"/>
                  </a:schemeClr>
                </a:solidFill>
              </a:rPr>
              <a:t>Clinical Relevance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Monitoring Fluid Balance: </a:t>
            </a:r>
            <a:r>
              <a:rPr dirty="0" sz="2400" lang="en-US"/>
              <a:t>Assess hydration status regularly</a:t>
            </a:r>
          </a:p>
          <a:p>
            <a:pPr algn="just"/>
            <a:r>
              <a:rPr b="1" dirty="0" sz="2400" lang="en-US">
                <a:solidFill>
                  <a:schemeClr val="accent6">
                    <a:lumMod val="75000"/>
                  </a:schemeClr>
                </a:solidFill>
              </a:rPr>
              <a:t>Fluid Therapy Protocols: </a:t>
            </a:r>
            <a:r>
              <a:rPr dirty="0" sz="2400" lang="en-US"/>
              <a:t>Individualized based on condition</a:t>
            </a:r>
          </a:p>
          <a:p>
            <a:pPr algn="just"/>
            <a:r>
              <a:rPr b="1" dirty="0" sz="2400" lang="en-US">
                <a:solidFill>
                  <a:srgbClr val="00B050"/>
                </a:solidFill>
              </a:rPr>
              <a:t>Uremia: </a:t>
            </a:r>
            <a:r>
              <a:rPr dirty="0" sz="2400" lang="en-US"/>
              <a:t>Accumulation of waste products in blood due to kidney failure</a:t>
            </a:r>
          </a:p>
          <a:p>
            <a:pPr algn="just">
              <a:lnSpc>
                <a:spcPct val="150000"/>
              </a:lnSpc>
            </a:pPr>
            <a:endParaRPr dirty="0" sz="2400" lang="en-US"/>
          </a:p>
          <a:p>
            <a:endParaRPr dirty="0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Content Placeholder 2"/>
          <p:cNvSpPr>
            <a:spLocks noGrp="1"/>
          </p:cNvSpPr>
          <p:nvPr>
            <p:ph idx="1"/>
          </p:nvPr>
        </p:nvSpPr>
        <p:spPr>
          <a:xfrm>
            <a:off x="152400" y="142240"/>
            <a:ext cx="11846560" cy="6611956"/>
          </a:xfrm>
        </p:spPr>
        <p:txBody>
          <a:bodyPr>
            <a:normAutofit fontScale="87500" lnSpcReduction="20000"/>
          </a:bodyPr>
          <a:p>
            <a:pPr>
              <a:buFont typeface="Wingdings" panose="05000000000000000000" pitchFamily="2" charset="2"/>
              <a:buChar char="§"/>
            </a:pPr>
            <a:r>
              <a:rPr b="1" dirty="0" sz="3000" lang="en-IN"/>
              <a:t>Importance of Acid-Base Balance</a:t>
            </a:r>
          </a:p>
          <a:p>
            <a:pPr algn="just" indent="-285750" marL="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600" lang="en-US">
                <a:solidFill>
                  <a:srgbClr val="FF0000"/>
                </a:solidFill>
              </a:rPr>
              <a:t>pH Regulation: </a:t>
            </a:r>
            <a:r>
              <a:rPr dirty="0" sz="2600" lang="en-US"/>
              <a:t>Maintains blood pH between 7.35 and 7.45</a:t>
            </a:r>
          </a:p>
          <a:p>
            <a:pPr algn="just" indent="-285750" marL="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600" lang="en-US">
                <a:solidFill>
                  <a:schemeClr val="accent6">
                    <a:lumMod val="75000"/>
                  </a:schemeClr>
                </a:solidFill>
              </a:rPr>
              <a:t>Physiological Processes: </a:t>
            </a:r>
            <a:r>
              <a:rPr dirty="0" sz="2600" lang="en-US"/>
              <a:t>Essential for enzyme activity, oxygen transport, and metabolic functions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b="1" dirty="0" sz="3000" lang="en-US">
                <a:solidFill>
                  <a:srgbClr val="002060"/>
                </a:solidFill>
              </a:rPr>
              <a:t>Mechanisms of Regulation</a:t>
            </a:r>
          </a:p>
          <a:p>
            <a:pPr indent="0" marL="0">
              <a:lnSpc>
                <a:spcPct val="120000"/>
              </a:lnSpc>
              <a:buNone/>
            </a:pPr>
            <a:r>
              <a:rPr b="1" dirty="0" sz="2600" lang="en-US">
                <a:solidFill>
                  <a:srgbClr val="C00000"/>
                </a:solidFill>
              </a:rPr>
              <a:t>1. Buffer Systems: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b="1" dirty="0" sz="2600" lang="en-US"/>
              <a:t>Bicarbonate Buffer System: </a:t>
            </a:r>
            <a:r>
              <a:rPr dirty="0" sz="2600" lang="en-US"/>
              <a:t>Main buffer in extracellular fluid.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b="1" dirty="0" sz="2600" lang="en-US"/>
              <a:t>Phosphate Buffer System: </a:t>
            </a:r>
            <a:r>
              <a:rPr dirty="0" sz="2600" lang="en-US"/>
              <a:t>Operates in intracellular fluid and urine.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b="1" dirty="0" sz="2600" lang="en-US"/>
              <a:t>Protein Buffers: </a:t>
            </a:r>
            <a:r>
              <a:rPr dirty="0" sz="2600" lang="en-US"/>
              <a:t>Proteins bind H⁺ ions to stabilize </a:t>
            </a:r>
            <a:r>
              <a:rPr dirty="0" sz="2600" lang="en-US" err="1"/>
              <a:t>pH.</a:t>
            </a:r>
            <a:endParaRPr dirty="0" sz="2600" lang="en-US"/>
          </a:p>
          <a:p>
            <a:pPr indent="0" marL="0">
              <a:lnSpc>
                <a:spcPct val="120000"/>
              </a:lnSpc>
              <a:buNone/>
            </a:pPr>
            <a:r>
              <a:rPr b="1" dirty="0" sz="2600" lang="en-US">
                <a:solidFill>
                  <a:schemeClr val="accent6">
                    <a:lumMod val="75000"/>
                  </a:schemeClr>
                </a:solidFill>
              </a:rPr>
              <a:t>2. Respiratory Regulation:</a:t>
            </a:r>
          </a:p>
          <a:p>
            <a:pPr indent="0" marL="0">
              <a:lnSpc>
                <a:spcPct val="120000"/>
              </a:lnSpc>
              <a:buNone/>
            </a:pPr>
            <a:r>
              <a:rPr dirty="0" sz="2600" lang="en-US"/>
              <a:t>Adjusts blood pH by changing CO₂ elimination (hyperventilation increases pH; hypoventilation decreases pH).</a:t>
            </a:r>
          </a:p>
          <a:p>
            <a:pPr indent="0" marL="0">
              <a:lnSpc>
                <a:spcPct val="120000"/>
              </a:lnSpc>
              <a:buNone/>
            </a:pPr>
            <a:r>
              <a:rPr b="1" dirty="0" sz="2600" lang="en-US">
                <a:solidFill>
                  <a:srgbClr val="002060"/>
                </a:solidFill>
              </a:rPr>
              <a:t>3. Renal Regulation:</a:t>
            </a:r>
          </a:p>
          <a:p>
            <a:pPr indent="0" marL="0">
              <a:lnSpc>
                <a:spcPct val="120000"/>
              </a:lnSpc>
              <a:buNone/>
            </a:pPr>
            <a:r>
              <a:rPr dirty="0" sz="2600" lang="en-US"/>
              <a:t>Kidneys excrete/reabsorb H⁺ ions and bicarbonate to maintain pH balance.</a:t>
            </a:r>
          </a:p>
          <a:p>
            <a:endParaRPr dirty="0"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1486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p>
            <a:r>
              <a:rPr b="1" dirty="0"/>
              <a:t>Correction of Imbalances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>
          <a:xfrm>
            <a:off x="121920" y="1166018"/>
            <a:ext cx="11714480" cy="5590382"/>
          </a:xfrm>
        </p:spPr>
        <p:txBody>
          <a:bodyPr>
            <a:noAutofit/>
          </a:bodyPr>
          <a:p>
            <a:pPr algn="just">
              <a:lnSpc>
                <a:spcPct val="150000"/>
              </a:lnSpc>
            </a:pPr>
            <a:r>
              <a:rPr b="1" dirty="0" sz="2400">
                <a:solidFill>
                  <a:srgbClr val="C00000"/>
                </a:solidFill>
              </a:rPr>
              <a:t>Acidosis: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400"/>
              <a:t>Metabolic Acidosis</a:t>
            </a:r>
            <a:r>
              <a:rPr dirty="0" sz="2400"/>
              <a:t>: Treat by addressing the cause and possibly administering bicarbonate.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400"/>
              <a:t>Respiratory Acidosis</a:t>
            </a:r>
            <a:r>
              <a:rPr dirty="0" sz="2400"/>
              <a:t>: Improve ventilation.</a:t>
            </a:r>
          </a:p>
          <a:p>
            <a:pPr algn="just">
              <a:lnSpc>
                <a:spcPct val="150000"/>
              </a:lnSpc>
            </a:pPr>
            <a:r>
              <a:rPr b="1" dirty="0" sz="2400">
                <a:solidFill>
                  <a:schemeClr val="accent6">
                    <a:lumMod val="75000"/>
                  </a:schemeClr>
                </a:solidFill>
              </a:rPr>
              <a:t>Alkalosis: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400"/>
              <a:t>Metabolic Alkalosis</a:t>
            </a:r>
            <a:r>
              <a:rPr dirty="0" sz="2400"/>
              <a:t>: Correct underlying causes; may need electrolyte replacement.</a:t>
            </a:r>
            <a:endParaRPr dirty="0" sz="2400" lang="en-US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400"/>
              <a:t>Respiratory Alkalosis</a:t>
            </a:r>
            <a:r>
              <a:rPr dirty="0" sz="2400"/>
              <a:t>: Use rebreathing techniques to increase CO₂.</a:t>
            </a:r>
            <a:endParaRPr dirty="0" sz="2400" lang="en-US"/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US">
                <a:solidFill>
                  <a:srgbClr val="C00000"/>
                </a:solidFill>
              </a:rPr>
              <a:t>Monitoring of Acid-Base Balance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400" lang="en-US">
                <a:solidFill>
                  <a:srgbClr val="00B050"/>
                </a:solidFill>
              </a:rPr>
              <a:t>Arterial Blood Gas Analysis: </a:t>
            </a:r>
            <a:r>
              <a:rPr dirty="0" sz="2400" lang="en-US"/>
              <a:t>Assesses pH, </a:t>
            </a:r>
            <a:r>
              <a:rPr dirty="0" sz="2400" lang="en-US" err="1"/>
              <a:t>pCO</a:t>
            </a:r>
            <a:r>
              <a:rPr dirty="0" sz="2400" lang="en-US"/>
              <a:t>₂, and HCO₃⁻ levels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US">
                <a:solidFill>
                  <a:schemeClr val="accent6">
                    <a:lumMod val="75000"/>
                  </a:schemeClr>
                </a:solidFill>
              </a:rPr>
              <a:t>Anion Gap: </a:t>
            </a:r>
            <a:r>
              <a:rPr dirty="0" sz="2400" lang="en-US"/>
              <a:t>Identifies unmeasured anions in metabolic acidosis</a:t>
            </a:r>
          </a:p>
          <a:p>
            <a:pPr algn="just" indent="0" marL="0">
              <a:lnSpc>
                <a:spcPct val="150000"/>
              </a:lnSpc>
              <a:buNone/>
            </a:pPr>
            <a:endParaRPr dirty="0"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486383" y="440009"/>
            <a:ext cx="11293813" cy="1143000"/>
          </a:xfrm>
          <a:solidFill>
            <a:srgbClr val="002060"/>
          </a:solidFill>
        </p:spPr>
        <p:txBody>
          <a:bodyPr>
            <a:normAutofit fontScale="90000"/>
          </a:bodyPr>
          <a:p>
            <a:r>
              <a:rPr b="1" dirty="0">
                <a:solidFill>
                  <a:srgbClr val="FFC000"/>
                </a:solidFill>
              </a:rPr>
              <a:t>Total Osmotic Pressure - Definition and Components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609600" y="1823937"/>
            <a:ext cx="10972800" cy="4849237"/>
          </a:xfrm>
        </p:spPr>
        <p:txBody>
          <a:bodyPr>
            <a:normAutofit/>
          </a:bodyPr>
          <a:p>
            <a:pPr algn="just" indent="0" marL="0">
              <a:buNone/>
            </a:pP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Definition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dirty="0"/>
              <a:t>Osmotic pressure is the pressure required to prevent water flow across a semipermeable membrane due to solute concentration differences.</a:t>
            </a:r>
          </a:p>
          <a:p>
            <a:pPr algn="just" indent="0" marL="0">
              <a:buNone/>
            </a:pPr>
            <a:r>
              <a:rPr b="1" dirty="0">
                <a:solidFill>
                  <a:srgbClr val="C00000"/>
                </a:solidFill>
              </a:rPr>
              <a:t>Components:</a:t>
            </a:r>
          </a:p>
          <a:p>
            <a:pPr algn="just"/>
            <a:r>
              <a:rPr b="1" dirty="0">
                <a:solidFill>
                  <a:schemeClr val="accent4"/>
                </a:solidFill>
              </a:rPr>
              <a:t>Electrolytes: </a:t>
            </a:r>
            <a:r>
              <a:rPr dirty="0"/>
              <a:t>Sodium, potassium, chloride, bicarbonate contribute to osmotic pressure</a:t>
            </a:r>
          </a:p>
          <a:p>
            <a:pPr algn="just"/>
            <a:r>
              <a:rPr b="1" dirty="0">
                <a:solidFill>
                  <a:srgbClr val="FF0000"/>
                </a:solidFill>
              </a:rPr>
              <a:t>Proteins: </a:t>
            </a:r>
            <a:r>
              <a:rPr dirty="0"/>
              <a:t>Plasma proteins (e.g., albumin) create colloidal osmotic pressure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02409"/>
          </a:xfrm>
          <a:solidFill>
            <a:schemeClr val="bg2">
              <a:lumMod val="90000"/>
            </a:schemeClr>
          </a:solidFill>
        </p:spPr>
        <p:txBody>
          <a:bodyPr/>
          <a:p>
            <a:r>
              <a:rPr b="1" dirty="0">
                <a:solidFill>
                  <a:srgbClr val="002060"/>
                </a:solidFill>
              </a:rPr>
              <a:t>Regulation and Clinical Significance</a:t>
            </a:r>
          </a:p>
        </p:txBody>
      </p:sp>
      <p:sp>
        <p:nvSpPr>
          <p:cNvPr id="1048648" name="Content Placeholder 2"/>
          <p:cNvSpPr>
            <a:spLocks noGrp="1"/>
          </p:cNvSpPr>
          <p:nvPr>
            <p:ph idx="1"/>
          </p:nvPr>
        </p:nvSpPr>
        <p:spPr>
          <a:xfrm>
            <a:off x="609600" y="1473741"/>
            <a:ext cx="10972800" cy="4983161"/>
          </a:xfrm>
        </p:spPr>
        <p:txBody>
          <a:bodyPr>
            <a:normAutofit/>
          </a:bodyPr>
          <a:p>
            <a:pPr algn="just"/>
            <a:r>
              <a:rPr dirty="0"/>
              <a:t>Kidneys adjust water and electrolyte excretion/reabsorption to maintain osmotic balance</a:t>
            </a:r>
          </a:p>
          <a:p>
            <a:pPr algn="just"/>
            <a:r>
              <a:rPr dirty="0"/>
              <a:t>Fluid Shifts: Osmotic pressure influences water movement between compartments</a:t>
            </a:r>
          </a:p>
          <a:p>
            <a:pPr algn="just"/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Clinical Significance:</a:t>
            </a:r>
            <a:endParaRPr b="1" dirty="0" lang="en-US">
              <a:solidFill>
                <a:schemeClr val="accent6">
                  <a:lumMod val="75000"/>
                </a:schemeClr>
              </a:solidFill>
            </a:endParaRPr>
          </a:p>
          <a:p>
            <a:pPr algn="just" indent="0" marL="0">
              <a:buNone/>
            </a:pPr>
            <a:r>
              <a:rPr b="1" dirty="0">
                <a:solidFill>
                  <a:srgbClr val="00B050"/>
                </a:solidFill>
              </a:rPr>
              <a:t>Edema: </a:t>
            </a:r>
            <a:r>
              <a:rPr dirty="0"/>
              <a:t>Low osmotic pressure leads to fluid accumulation in tissues</a:t>
            </a:r>
            <a:endParaRPr dirty="0" lang="en-US"/>
          </a:p>
          <a:p>
            <a:pPr algn="just" indent="0" marL="0">
              <a:buNone/>
            </a:pPr>
            <a:r>
              <a:rPr b="1" dirty="0">
                <a:solidFill>
                  <a:srgbClr val="C00000"/>
                </a:solidFill>
              </a:rPr>
              <a:t>Dehydration</a:t>
            </a:r>
            <a:r>
              <a:rPr dirty="0"/>
              <a:t>: Excessive fluid loss increases osmotic pressure in blood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09600" y="99599"/>
            <a:ext cx="10972800" cy="610579"/>
          </a:xfrm>
          <a:solidFill>
            <a:srgbClr val="F1AFDE"/>
          </a:solidFill>
        </p:spPr>
        <p:txBody>
          <a:bodyPr>
            <a:normAutofit fontScale="90000"/>
          </a:bodyPr>
          <a:p>
            <a:r>
              <a:rPr b="1" dirty="0"/>
              <a:t>Measurement of Osmotic Pressure</a:t>
            </a:r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>
          <a:xfrm>
            <a:off x="609600" y="913315"/>
            <a:ext cx="10972800" cy="4525963"/>
          </a:xfrm>
        </p:spPr>
        <p:txBody>
          <a:bodyPr>
            <a:normAutofit/>
          </a:bodyPr>
          <a:p>
            <a:r>
              <a:rPr b="1" dirty="0" sz="2400">
                <a:solidFill>
                  <a:srgbClr val="C00000"/>
                </a:solidFill>
              </a:rPr>
              <a:t>Colloid Osmotic Pressure (COP): </a:t>
            </a:r>
            <a:r>
              <a:rPr dirty="0" sz="2400"/>
              <a:t>Normal range is 21-25 mmHg, indicating plasma protein effectiveness</a:t>
            </a:r>
          </a:p>
        </p:txBody>
      </p:sp>
      <p:sp>
        <p:nvSpPr>
          <p:cNvPr id="1048651" name="Title 1"/>
          <p:cNvSpPr txBox="1"/>
          <p:nvPr/>
        </p:nvSpPr>
        <p:spPr>
          <a:xfrm>
            <a:off x="609600" y="1855687"/>
            <a:ext cx="10972800" cy="668945"/>
          </a:xfrm>
          <a:prstGeom prst="rect"/>
          <a:solidFill>
            <a:schemeClr val="bg2">
              <a:lumMod val="90000"/>
            </a:schemeClr>
          </a:solidFill>
        </p:spPr>
        <p:txBody>
          <a:bodyPr anchor="ctr" bIns="45720" lIns="91440" rIns="91440" rtlCol="0" tIns="45720" vert="horz">
            <a:normAutofit fontScale="97727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lang="en-IN">
                <a:solidFill>
                  <a:srgbClr val="C00000"/>
                </a:solidFill>
              </a:rPr>
              <a:t>Types of Nephrons</a:t>
            </a:r>
          </a:p>
        </p:txBody>
      </p:sp>
      <p:sp>
        <p:nvSpPr>
          <p:cNvPr id="1048652" name="TextBox 5"/>
          <p:cNvSpPr txBox="1"/>
          <p:nvPr/>
        </p:nvSpPr>
        <p:spPr>
          <a:xfrm>
            <a:off x="609600" y="2524632"/>
            <a:ext cx="10726366" cy="4358639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400" lang="en-IN">
                <a:solidFill>
                  <a:schemeClr val="accent6">
                    <a:lumMod val="75000"/>
                  </a:schemeClr>
                </a:solidFill>
              </a:rPr>
              <a:t>Reptilian-Type Nephrons: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Cortical location, lack loop of Henle, 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no urine concentration capacity</a:t>
            </a:r>
          </a:p>
          <a:p>
            <a:pPr algn="just">
              <a:lnSpc>
                <a:spcPct val="150000"/>
              </a:lnSpc>
            </a:pPr>
            <a:r>
              <a:rPr b="1" dirty="0" sz="2400" lang="en-IN">
                <a:solidFill>
                  <a:srgbClr val="00B050"/>
                </a:solidFill>
              </a:rPr>
              <a:t>Mammalian-Type Nephrons: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Medullary location, 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contain loop of Henle, 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dirty="0" sz="2400" lang="en-IN"/>
              <a:t>capable of urine concentration</a:t>
            </a:r>
          </a:p>
        </p:txBody>
      </p:sp>
      <p:pic>
        <p:nvPicPr>
          <p:cNvPr id="209716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030720" y="2600960"/>
            <a:ext cx="4185920" cy="4295641"/>
          </a:xfrm>
          <a:prstGeom prst="rect"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8128"/>
          </a:xfrm>
          <a:solidFill>
            <a:srgbClr val="C4DCCC"/>
          </a:solidFill>
        </p:spPr>
        <p:txBody>
          <a:bodyPr>
            <a:normAutofit fontScale="90000"/>
          </a:bodyPr>
          <a:p>
            <a:r>
              <a:rPr b="1" dirty="0"/>
              <a:t>Formation of Urine</a:t>
            </a:r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609600" y="1112590"/>
            <a:ext cx="10972800" cy="4525963"/>
          </a:xfrm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b="1" dirty="0" sz="2800">
                <a:solidFill>
                  <a:srgbClr val="FF0000"/>
                </a:solidFill>
              </a:rPr>
              <a:t>Filtration: </a:t>
            </a:r>
            <a:r>
              <a:rPr dirty="0" sz="2800"/>
              <a:t>Blood filtered in glomeruli</a:t>
            </a:r>
          </a:p>
          <a:p>
            <a:pPr>
              <a:lnSpc>
                <a:spcPct val="150000"/>
              </a:lnSpc>
            </a:pPr>
            <a:r>
              <a:rPr b="1" dirty="0" sz="2800">
                <a:solidFill>
                  <a:schemeClr val="accent4"/>
                </a:solidFill>
              </a:rPr>
              <a:t>Reabsorption:</a:t>
            </a:r>
            <a:r>
              <a:rPr dirty="0" sz="2800"/>
              <a:t> In mammalian-type nephrons</a:t>
            </a:r>
          </a:p>
          <a:p>
            <a:pPr>
              <a:lnSpc>
                <a:spcPct val="150000"/>
              </a:lnSpc>
            </a:pPr>
            <a:r>
              <a:rPr b="1" dirty="0" sz="2800">
                <a:solidFill>
                  <a:srgbClr val="002060"/>
                </a:solidFill>
              </a:rPr>
              <a:t>Uric Acid P</a:t>
            </a:r>
            <a:r>
              <a:rPr b="1" dirty="0" sz="2800" lang="en-US">
                <a:solidFill>
                  <a:srgbClr val="002060"/>
                </a:solidFill>
              </a:rPr>
              <a:t>r</a:t>
            </a:r>
            <a:r>
              <a:rPr b="1" dirty="0" sz="2800">
                <a:solidFill>
                  <a:srgbClr val="002060"/>
                </a:solidFill>
              </a:rPr>
              <a:t>oduction: </a:t>
            </a:r>
            <a:r>
              <a:rPr dirty="0" sz="2800"/>
              <a:t>Main nitrogenous waste</a:t>
            </a:r>
          </a:p>
        </p:txBody>
      </p:sp>
      <p:sp>
        <p:nvSpPr>
          <p:cNvPr id="1048655" name="Title 1"/>
          <p:cNvSpPr txBox="1"/>
          <p:nvPr/>
        </p:nvSpPr>
        <p:spPr>
          <a:xfrm>
            <a:off x="609600" y="3311128"/>
            <a:ext cx="10972800" cy="737039"/>
          </a:xfrm>
          <a:prstGeom prst="rect"/>
          <a:solidFill>
            <a:schemeClr val="accent2">
              <a:lumMod val="60000"/>
              <a:lumOff val="40000"/>
            </a:schemeClr>
          </a:solidFill>
        </p:spPr>
        <p:txBody>
          <a:bodyPr anchor="ctr" bIns="45720" lIns="91440" rIns="91440" rtlCol="0" tIns="45720" vert="horz">
            <a:normAutofit fontScale="975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4000" lang="en-IN"/>
              <a:t>Ureter and Cloaca</a:t>
            </a:r>
          </a:p>
        </p:txBody>
      </p:sp>
      <p:sp>
        <p:nvSpPr>
          <p:cNvPr id="1048656" name="TextBox 5"/>
          <p:cNvSpPr txBox="1"/>
          <p:nvPr/>
        </p:nvSpPr>
        <p:spPr>
          <a:xfrm>
            <a:off x="609601" y="4187991"/>
            <a:ext cx="10972799" cy="2910839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rgbClr val="C00000"/>
                </a:solidFill>
              </a:rPr>
              <a:t>Ureters</a:t>
            </a:r>
            <a:r>
              <a:rPr dirty="0" sz="2800" lang="en-US">
                <a:solidFill>
                  <a:srgbClr val="C00000"/>
                </a:solidFill>
              </a:rPr>
              <a:t>: </a:t>
            </a:r>
            <a:r>
              <a:rPr dirty="0" sz="2800" lang="en-US"/>
              <a:t>Transport urine to cloaca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chemeClr val="accent6">
                    <a:lumMod val="75000"/>
                  </a:schemeClr>
                </a:solidFill>
              </a:rPr>
              <a:t>Cloaca: </a:t>
            </a:r>
            <a:r>
              <a:rPr dirty="0" sz="2800" lang="en-US"/>
              <a:t>Common outlet for urinary, digestive, and reproductive systems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800" lang="en-US">
                <a:solidFill>
                  <a:srgbClr val="002060"/>
                </a:solidFill>
              </a:rPr>
              <a:t>No urinary bladder: </a:t>
            </a:r>
            <a:r>
              <a:rPr dirty="0" sz="2800" lang="en-US"/>
              <a:t>Urine not stored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1352145" y="289270"/>
            <a:ext cx="8871624" cy="5863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p>
            <a:r>
              <a:rPr b="1" dirty="0" sz="3600" lang="en-US"/>
              <a:t>Post-Renal Modification</a:t>
            </a:r>
          </a:p>
        </p:txBody>
      </p:sp>
      <p:sp>
        <p:nvSpPr>
          <p:cNvPr id="1048658" name="Content Placeholder 2"/>
          <p:cNvSpPr>
            <a:spLocks noGrp="1"/>
          </p:cNvSpPr>
          <p:nvPr>
            <p:ph idx="1"/>
          </p:nvPr>
        </p:nvSpPr>
        <p:spPr>
          <a:xfrm>
            <a:off x="906516" y="988066"/>
            <a:ext cx="10972800" cy="4525963"/>
          </a:xfrm>
        </p:spPr>
        <p:txBody>
          <a:bodyPr>
            <a:normAutofit/>
          </a:bodyPr>
          <a:p>
            <a:r>
              <a:rPr dirty="0" sz="2800"/>
              <a:t>Water and electrolyte reabsorption in cloaca</a:t>
            </a:r>
          </a:p>
          <a:p>
            <a:r>
              <a:rPr dirty="0" sz="2800"/>
              <a:t>Helps maintain hydration</a:t>
            </a:r>
          </a:p>
        </p:txBody>
      </p:sp>
      <p:sp>
        <p:nvSpPr>
          <p:cNvPr id="1048659" name="Title 1"/>
          <p:cNvSpPr txBox="1"/>
          <p:nvPr/>
        </p:nvSpPr>
        <p:spPr>
          <a:xfrm>
            <a:off x="1352145" y="2040476"/>
            <a:ext cx="8951290" cy="673541"/>
          </a:xfrm>
          <a:prstGeom prst="rect"/>
          <a:solidFill>
            <a:srgbClr val="B9E7CC"/>
          </a:solidFill>
        </p:spPr>
        <p:txBody>
          <a:bodyPr anchor="ctr" bIns="45720" lIns="91440" rIns="91440" rtlCol="0" tIns="45720" vert="horz">
            <a:normAutofit fontScale="97222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600" lang="en-US"/>
              <a:t>Key Features of Avian Urine</a:t>
            </a:r>
          </a:p>
        </p:txBody>
      </p:sp>
      <p:sp>
        <p:nvSpPr>
          <p:cNvPr id="1048660" name="Content Placeholder 2"/>
          <p:cNvSpPr txBox="1"/>
          <p:nvPr/>
        </p:nvSpPr>
        <p:spPr>
          <a:xfrm>
            <a:off x="984338" y="2858817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dirty="0" sz="2800" lang="en-US"/>
              <a:t>Thick, pasty consistency</a:t>
            </a:r>
          </a:p>
          <a:p>
            <a:pPr algn="just"/>
            <a:r>
              <a:rPr dirty="0" sz="2800" lang="en-US"/>
              <a:t>High uric acid concentration</a:t>
            </a:r>
          </a:p>
          <a:p>
            <a:pPr algn="just"/>
            <a:r>
              <a:rPr dirty="0" sz="2800" lang="en-US"/>
              <a:t>Semi-solid paste excretion</a:t>
            </a:r>
          </a:p>
        </p:txBody>
      </p:sp>
      <p:sp>
        <p:nvSpPr>
          <p:cNvPr id="1048661" name="Title 1"/>
          <p:cNvSpPr txBox="1"/>
          <p:nvPr/>
        </p:nvSpPr>
        <p:spPr>
          <a:xfrm>
            <a:off x="1352145" y="4448258"/>
            <a:ext cx="8951290" cy="673541"/>
          </a:xfrm>
          <a:prstGeom prst="rect"/>
          <a:solidFill>
            <a:srgbClr val="F1AFDE"/>
          </a:solidFill>
        </p:spPr>
        <p:txBody>
          <a:bodyPr anchor="ctr" bIns="45720" lIns="91440" rIns="91440" rtlCol="0" tIns="45720" vert="horz">
            <a:normAutofit fontScale="97222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600" lang="en-IN"/>
              <a:t>Renal Portal System</a:t>
            </a:r>
          </a:p>
        </p:txBody>
      </p:sp>
      <p:sp>
        <p:nvSpPr>
          <p:cNvPr id="1048662" name="TextBox 7"/>
          <p:cNvSpPr txBox="1"/>
          <p:nvPr/>
        </p:nvSpPr>
        <p:spPr>
          <a:xfrm>
            <a:off x="1033563" y="5210843"/>
            <a:ext cx="9190206" cy="1501140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sz="2800" lang="en-US"/>
              <a:t>Blood from hind limbs and tail directed to kidneys</a:t>
            </a:r>
          </a:p>
          <a:p>
            <a:pPr algn="just" indent="-457200" marL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sz="2800" lang="en-US"/>
              <a:t>Aids fluid and electrolyte balance regulation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 txBox="1"/>
          <p:nvPr/>
        </p:nvSpPr>
        <p:spPr>
          <a:xfrm>
            <a:off x="1235413" y="351400"/>
            <a:ext cx="9688749" cy="601911"/>
          </a:xfrm>
          <a:prstGeom prst="rect"/>
          <a:solidFill>
            <a:schemeClr val="bg2">
              <a:lumMod val="90000"/>
            </a:schemeClr>
          </a:solidFill>
        </p:spPr>
        <p:txBody>
          <a:bodyPr anchor="ctr" bIns="45720" lIns="91440" rIns="91440" rtlCol="0" tIns="45720" vert="horz">
            <a:normAutofit fontScale="97368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800" lang="en-US">
                <a:solidFill>
                  <a:srgbClr val="C00000"/>
                </a:solidFill>
              </a:rPr>
              <a:t>Clinical Relevance of Kidney Health</a:t>
            </a:r>
          </a:p>
        </p:txBody>
      </p:sp>
      <p:sp>
        <p:nvSpPr>
          <p:cNvPr id="1048664" name="Content Placeholder 2"/>
          <p:cNvSpPr txBox="1"/>
          <p:nvPr/>
        </p:nvSpPr>
        <p:spPr>
          <a:xfrm>
            <a:off x="1429647" y="1112125"/>
            <a:ext cx="8229600" cy="1580496"/>
          </a:xfrm>
          <a:prstGeom prst="rect"/>
        </p:spPr>
        <p:txBody>
          <a:bodyPr bIns="45720" lIns="91440" rIns="91440" rtlCol="0" tIns="45720" vert="horz">
            <a:normAutofit fontScale="96429"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lnSpc>
                <a:spcPct val="150000"/>
              </a:lnSpc>
              <a:buNone/>
            </a:pPr>
            <a:r>
              <a:rPr dirty="0" lang="en-US"/>
              <a:t>• </a:t>
            </a:r>
            <a:r>
              <a:rPr dirty="0" sz="2800" lang="en-US"/>
              <a:t>Kidney health crucial for overall health</a:t>
            </a:r>
          </a:p>
          <a:p>
            <a:pPr indent="0" marL="0">
              <a:lnSpc>
                <a:spcPct val="150000"/>
              </a:lnSpc>
              <a:buNone/>
            </a:pPr>
            <a:r>
              <a:rPr dirty="0" sz="2800" lang="en-US"/>
              <a:t>• High-protein diets can lead to gout</a:t>
            </a:r>
          </a:p>
        </p:txBody>
      </p:sp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1154349" y="2692621"/>
            <a:ext cx="9883302" cy="756494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p>
            <a:r>
              <a:rPr b="1" dirty="0" sz="3800">
                <a:solidFill>
                  <a:srgbClr val="002060"/>
                </a:solidFill>
              </a:rPr>
              <a:t>Cerebrospinal Fluid (CSF)</a:t>
            </a:r>
          </a:p>
        </p:txBody>
      </p:sp>
      <p:sp>
        <p:nvSpPr>
          <p:cNvPr id="1048666" name="TextBox 9"/>
          <p:cNvSpPr txBox="1"/>
          <p:nvPr/>
        </p:nvSpPr>
        <p:spPr>
          <a:xfrm>
            <a:off x="1154349" y="3588863"/>
            <a:ext cx="9883302" cy="3380740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b="1" dirty="0" sz="2800" lang="en-IN">
                <a:solidFill>
                  <a:srgbClr val="C00000"/>
                </a:solidFill>
              </a:rPr>
              <a:t>Composition: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IN"/>
              <a:t>Water</a:t>
            </a:r>
            <a:r>
              <a:rPr dirty="0" sz="2800" lang="en-IN"/>
              <a:t>: Main component (99%)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IN"/>
              <a:t>Electrolytes: </a:t>
            </a:r>
            <a:r>
              <a:rPr dirty="0" sz="2800" lang="en-IN"/>
              <a:t>Na⁺, K⁺, Cl⁻, Ca²⁺, Mg²⁺, HCO₃⁻, glucose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IN"/>
              <a:t>Proteins: </a:t>
            </a:r>
            <a:r>
              <a:rPr dirty="0" sz="2800" lang="en-IN"/>
              <a:t>Low concentration, primarily albumin and immunoglobulins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27311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p>
            <a:r>
              <a:rPr b="1" dirty="0"/>
              <a:t>Formation and Flow of CSF</a:t>
            </a:r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>
          <a:xfrm>
            <a:off x="609600" y="1360571"/>
            <a:ext cx="10972800" cy="4952680"/>
          </a:xfrm>
        </p:spPr>
        <p:txBody>
          <a:bodyPr>
            <a:normAutofit fontScale="93750" lnSpcReduction="20000"/>
          </a:bodyPr>
          <a:p>
            <a:pPr algn="just">
              <a:lnSpc>
                <a:spcPct val="150000"/>
              </a:lnSpc>
            </a:pPr>
            <a:r>
              <a:rPr dirty="0" lang="en-US"/>
              <a:t>  </a:t>
            </a:r>
            <a:r>
              <a:rPr b="1" dirty="0">
                <a:solidFill>
                  <a:srgbClr val="C00000"/>
                </a:solidFill>
              </a:rPr>
              <a:t>Choroid Plexus: </a:t>
            </a:r>
            <a:r>
              <a:rPr dirty="0"/>
              <a:t>Filtration of blood plasma</a:t>
            </a:r>
          </a:p>
          <a:p>
            <a:pPr algn="just">
              <a:lnSpc>
                <a:spcPct val="150000"/>
              </a:lnSpc>
            </a:pPr>
            <a:r>
              <a:rPr dirty="0" lang="en-US"/>
              <a:t>  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Ependymal Cells: </a:t>
            </a:r>
            <a:r>
              <a:rPr dirty="0"/>
              <a:t>Produce and circulate CSF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dirty="0"/>
              <a:t> </a:t>
            </a:r>
            <a:r>
              <a:rPr b="1" dirty="0">
                <a:solidFill>
                  <a:srgbClr val="00B050"/>
                </a:solidFill>
              </a:rPr>
              <a:t>Flow:</a:t>
            </a:r>
          </a:p>
          <a:p>
            <a:pPr algn="just">
              <a:lnSpc>
                <a:spcPct val="150000"/>
              </a:lnSpc>
            </a:pPr>
            <a:r>
              <a:rPr dirty="0"/>
              <a:t>  </a:t>
            </a:r>
            <a:r>
              <a:rPr b="1" dirty="0"/>
              <a:t>Ventricular System: </a:t>
            </a:r>
            <a:r>
              <a:rPr dirty="0"/>
              <a:t>Lateral → third → fourth ventricle</a:t>
            </a:r>
          </a:p>
          <a:p>
            <a:pPr algn="just">
              <a:lnSpc>
                <a:spcPct val="150000"/>
              </a:lnSpc>
            </a:pPr>
            <a:r>
              <a:rPr dirty="0"/>
              <a:t>  </a:t>
            </a:r>
            <a:r>
              <a:rPr b="1" dirty="0"/>
              <a:t>Subarachnoid Space: </a:t>
            </a:r>
            <a:r>
              <a:rPr dirty="0"/>
              <a:t>Around brain and spinal cord</a:t>
            </a:r>
          </a:p>
          <a:p>
            <a:pPr algn="just">
              <a:lnSpc>
                <a:spcPct val="150000"/>
              </a:lnSpc>
            </a:pPr>
            <a:r>
              <a:rPr dirty="0"/>
              <a:t>  </a:t>
            </a:r>
            <a:r>
              <a:rPr b="1" dirty="0"/>
              <a:t>Arachnoid Granulations: </a:t>
            </a:r>
            <a:r>
              <a:rPr dirty="0"/>
              <a:t>Reabsorption into bloodstream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56494"/>
          </a:xfrm>
          <a:solidFill>
            <a:srgbClr val="F1AFDE"/>
          </a:solidFill>
        </p:spPr>
        <p:txBody>
          <a:bodyPr>
            <a:normAutofit/>
          </a:bodyPr>
          <a:p>
            <a:r>
              <a:rPr b="1" dirty="0" sz="4000"/>
              <a:t>Functions of CSF</a:t>
            </a:r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>
          <a:xfrm>
            <a:off x="609600" y="1240278"/>
            <a:ext cx="10972800" cy="4525963"/>
          </a:xfrm>
        </p:spPr>
        <p:txBody>
          <a:bodyPr>
            <a:normAutofit/>
          </a:bodyPr>
          <a:p>
            <a:r>
              <a:rPr b="1" dirty="0" sz="2800">
                <a:solidFill>
                  <a:srgbClr val="C00000"/>
                </a:solidFill>
              </a:rPr>
              <a:t>Cushioning: </a:t>
            </a:r>
            <a:r>
              <a:rPr dirty="0" sz="2800"/>
              <a:t>Protects brain and spinal cord</a:t>
            </a:r>
          </a:p>
          <a:p>
            <a:r>
              <a:rPr b="1" dirty="0" sz="2800">
                <a:solidFill>
                  <a:schemeClr val="accent6">
                    <a:lumMod val="75000"/>
                  </a:schemeClr>
                </a:solidFill>
              </a:rPr>
              <a:t>Buoyancy: </a:t>
            </a:r>
            <a:r>
              <a:rPr dirty="0" sz="2800"/>
              <a:t>Reduces brain weight</a:t>
            </a:r>
          </a:p>
          <a:p>
            <a:r>
              <a:rPr b="1" dirty="0" sz="2800">
                <a:solidFill>
                  <a:schemeClr val="accent4"/>
                </a:solidFill>
              </a:rPr>
              <a:t>Nutrient Transport: </a:t>
            </a:r>
            <a:r>
              <a:rPr dirty="0" sz="2800"/>
              <a:t>Delivers nutrients, removes waste</a:t>
            </a:r>
          </a:p>
        </p:txBody>
      </p:sp>
      <p:sp>
        <p:nvSpPr>
          <p:cNvPr id="1048671" name="Title 1"/>
          <p:cNvSpPr txBox="1"/>
          <p:nvPr/>
        </p:nvSpPr>
        <p:spPr>
          <a:xfrm>
            <a:off x="697149" y="2881651"/>
            <a:ext cx="10972800" cy="717583"/>
          </a:xfrm>
          <a:prstGeom prst="rect"/>
          <a:solidFill>
            <a:srgbClr val="B9E7CC"/>
          </a:solidFill>
        </p:spPr>
        <p:txBody>
          <a:bodyPr anchor="ctr" bIns="45720" lIns="91440" rIns="91440" rtlCol="0" tIns="45720" vert="horz">
            <a:normAutofit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4000" lang="en-IN"/>
              <a:t>Synovial Fluid - Composition</a:t>
            </a:r>
          </a:p>
        </p:txBody>
      </p:sp>
      <p:sp>
        <p:nvSpPr>
          <p:cNvPr id="1048672" name="TextBox 5"/>
          <p:cNvSpPr txBox="1"/>
          <p:nvPr/>
        </p:nvSpPr>
        <p:spPr>
          <a:xfrm>
            <a:off x="697149" y="3516527"/>
            <a:ext cx="10376981" cy="3615689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chemeClr val="accent4"/>
                </a:solidFill>
              </a:rPr>
              <a:t>Water: </a:t>
            </a:r>
            <a:r>
              <a:rPr dirty="0" sz="2800" lang="en-IN"/>
              <a:t>Main component, provides lubrication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chemeClr val="accent6">
                    <a:lumMod val="75000"/>
                  </a:schemeClr>
                </a:solidFill>
              </a:rPr>
              <a:t>Hyaluronic Acid: </a:t>
            </a:r>
            <a:r>
              <a:rPr dirty="0" sz="2800" lang="en-IN"/>
              <a:t>Viscous properties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002060"/>
                </a:solidFill>
              </a:rPr>
              <a:t>Lubricin: </a:t>
            </a:r>
            <a:r>
              <a:rPr dirty="0" sz="2800" lang="en-IN"/>
              <a:t>Lubricates joint surfaces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C00000"/>
                </a:solidFill>
              </a:rPr>
              <a:t>Electrolytes: </a:t>
            </a:r>
            <a:r>
              <a:rPr dirty="0" sz="2800" lang="en-IN"/>
              <a:t>Similar to plasma, lower protein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3E259B"/>
                </a:solidFill>
              </a:rPr>
              <a:t>Cells: </a:t>
            </a:r>
            <a:r>
              <a:rPr dirty="0" sz="2800" lang="en-IN" err="1"/>
              <a:t>Synoviocytes</a:t>
            </a:r>
            <a:r>
              <a:rPr dirty="0" sz="2800" lang="en-IN"/>
              <a:t>, few white blood cells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6622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p>
            <a:r>
              <a:rPr b="1" dirty="0" sz="4000"/>
              <a:t>Synovial Fluid - Formation and Functions</a:t>
            </a:r>
          </a:p>
        </p:txBody>
      </p:sp>
      <p:sp>
        <p:nvSpPr>
          <p:cNvPr id="1048674" name="Content Placeholder 2"/>
          <p:cNvSpPr>
            <a:spLocks noGrp="1"/>
          </p:cNvSpPr>
          <p:nvPr>
            <p:ph idx="1"/>
          </p:nvPr>
        </p:nvSpPr>
        <p:spPr>
          <a:xfrm>
            <a:off x="706876" y="1504222"/>
            <a:ext cx="10972800" cy="5205599"/>
          </a:xfrm>
        </p:spPr>
        <p:txBody>
          <a:bodyPr>
            <a:normAutofit/>
          </a:bodyPr>
          <a:p>
            <a:pPr algn="just"/>
            <a:r>
              <a:rPr b="1" dirty="0" sz="2800">
                <a:solidFill>
                  <a:srgbClr val="C00000"/>
                </a:solidFill>
              </a:rPr>
              <a:t>Formation:</a:t>
            </a:r>
          </a:p>
          <a:p>
            <a:pPr algn="just" indent="0" marL="0">
              <a:buNone/>
            </a:pPr>
            <a:r>
              <a:rPr b="1" dirty="0" sz="2800"/>
              <a:t>Synovial Membrane:</a:t>
            </a:r>
            <a:r>
              <a:rPr dirty="0" sz="2800"/>
              <a:t> Filtration and secretion.</a:t>
            </a:r>
          </a:p>
          <a:p>
            <a:pPr algn="just"/>
            <a:r>
              <a:rPr b="1" dirty="0" sz="2800">
                <a:solidFill>
                  <a:srgbClr val="00B050"/>
                </a:solidFill>
              </a:rPr>
              <a:t>Flow:</a:t>
            </a:r>
          </a:p>
          <a:p>
            <a:pPr algn="just" indent="0" marL="0">
              <a:buNone/>
            </a:pPr>
            <a:r>
              <a:rPr b="1" dirty="0" sz="2800"/>
              <a:t>Joint Cavity: </a:t>
            </a:r>
            <a:r>
              <a:rPr dirty="0" sz="2800"/>
              <a:t>Lubricates articular surfaces.</a:t>
            </a:r>
          </a:p>
          <a:p>
            <a:pPr algn="just" indent="0" marL="0">
              <a:buNone/>
            </a:pPr>
            <a:r>
              <a:rPr b="1" dirty="0" sz="2800"/>
              <a:t>Nutrient Exchange: </a:t>
            </a:r>
            <a:r>
              <a:rPr dirty="0" sz="2800"/>
              <a:t>Supplies nutrients, removes waste.</a:t>
            </a:r>
          </a:p>
          <a:p>
            <a:pPr algn="just"/>
            <a:r>
              <a:rPr b="1" dirty="0" sz="2800">
                <a:solidFill>
                  <a:schemeClr val="accent6">
                    <a:lumMod val="75000"/>
                  </a:schemeClr>
                </a:solidFill>
              </a:rPr>
              <a:t>Functions:</a:t>
            </a:r>
          </a:p>
          <a:p>
            <a:pPr algn="just" indent="0" marL="0">
              <a:buNone/>
            </a:pPr>
            <a:r>
              <a:rPr b="1" dirty="0" sz="2800"/>
              <a:t>Lubrication: </a:t>
            </a:r>
            <a:r>
              <a:rPr dirty="0" sz="2800"/>
              <a:t>Reduces friction during movement</a:t>
            </a:r>
            <a:r>
              <a:rPr dirty="0" sz="2800" lang="en-US"/>
              <a:t>.</a:t>
            </a:r>
            <a:endParaRPr dirty="0" sz="2800"/>
          </a:p>
          <a:p>
            <a:pPr algn="just" indent="0" marL="0">
              <a:buNone/>
            </a:pPr>
            <a:r>
              <a:rPr b="1" dirty="0" sz="2800"/>
              <a:t>Shock Absorption: </a:t>
            </a:r>
            <a:r>
              <a:rPr dirty="0" sz="2800"/>
              <a:t>Distributes loads across joints</a:t>
            </a:r>
            <a:r>
              <a:rPr dirty="0" sz="2800" lang="en-US"/>
              <a:t>.</a:t>
            </a:r>
            <a:endParaRPr dirty="0" sz="2800"/>
          </a:p>
          <a:p>
            <a:pPr algn="just" indent="0" marL="0">
              <a:buNone/>
            </a:pPr>
            <a:r>
              <a:rPr b="1" dirty="0" sz="2800"/>
              <a:t>Nutrient Supply: </a:t>
            </a:r>
            <a:r>
              <a:rPr dirty="0" sz="2800"/>
              <a:t>Provides nutrients to cartilage</a:t>
            </a:r>
            <a:r>
              <a:rPr dirty="0" sz="2800" lang="en-US"/>
              <a:t>.</a:t>
            </a:r>
            <a:endParaRPr dirty="0"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78673"/>
          </a:xfrm>
          <a:solidFill>
            <a:srgbClr val="B9E7CC"/>
          </a:solidFill>
        </p:spPr>
        <p:txBody>
          <a:bodyPr>
            <a:normAutofit fontScale="90000"/>
          </a:bodyPr>
          <a:p>
            <a:r>
              <a:rPr b="1" dirty="0"/>
              <a:t>Classification of Joints</a:t>
            </a:r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525963"/>
          </a:xfrm>
        </p:spPr>
        <p:txBody>
          <a:bodyPr>
            <a:normAutofit/>
          </a:bodyPr>
          <a:p>
            <a:r>
              <a:rPr b="1" dirty="0" sz="2800">
                <a:solidFill>
                  <a:srgbClr val="C00000"/>
                </a:solidFill>
              </a:rPr>
              <a:t>Structural: </a:t>
            </a:r>
            <a:r>
              <a:rPr dirty="0" sz="2800"/>
              <a:t>Fibrous, cartilaginous, synovial</a:t>
            </a:r>
          </a:p>
          <a:p>
            <a:r>
              <a:rPr b="1" dirty="0" sz="2800">
                <a:solidFill>
                  <a:schemeClr val="accent6">
                    <a:lumMod val="75000"/>
                  </a:schemeClr>
                </a:solidFill>
              </a:rPr>
              <a:t>Functional: </a:t>
            </a:r>
            <a:r>
              <a:rPr dirty="0" sz="2800"/>
              <a:t>Synarthrosis, amphiarthrosis, diarthrosis</a:t>
            </a:r>
          </a:p>
        </p:txBody>
      </p:sp>
      <p:sp>
        <p:nvSpPr>
          <p:cNvPr id="1048677" name="Title 1"/>
          <p:cNvSpPr txBox="1"/>
          <p:nvPr/>
        </p:nvSpPr>
        <p:spPr>
          <a:xfrm>
            <a:off x="609600" y="2319227"/>
            <a:ext cx="10972800" cy="649490"/>
          </a:xfrm>
          <a:prstGeom prst="rect"/>
          <a:solidFill>
            <a:srgbClr val="002060"/>
          </a:solidFill>
        </p:spPr>
        <p:txBody>
          <a:bodyPr anchor="ctr" bIns="45720" lIns="91440" rIns="91440" rtlCol="0" tIns="45720" vert="horz">
            <a:normAutofit fontScale="97727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lang="en-IN">
                <a:solidFill>
                  <a:srgbClr val="FFC000"/>
                </a:solidFill>
              </a:rPr>
              <a:t>Types of Synovial Joints</a:t>
            </a:r>
          </a:p>
        </p:txBody>
      </p:sp>
      <p:sp>
        <p:nvSpPr>
          <p:cNvPr id="1048678" name="TextBox 5"/>
          <p:cNvSpPr txBox="1"/>
          <p:nvPr/>
        </p:nvSpPr>
        <p:spPr>
          <a:xfrm>
            <a:off x="609600" y="2968717"/>
            <a:ext cx="6719382" cy="4320540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chemeClr val="accent6">
                    <a:lumMod val="75000"/>
                  </a:schemeClr>
                </a:solidFill>
              </a:rPr>
              <a:t>Ball and Socket: </a:t>
            </a:r>
            <a:r>
              <a:rPr dirty="0" sz="2800" lang="en-IN"/>
              <a:t>Shoulder, hip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7030A0"/>
                </a:solidFill>
              </a:rPr>
              <a:t>Hinge: </a:t>
            </a:r>
            <a:r>
              <a:rPr dirty="0" sz="2800" lang="en-IN"/>
              <a:t>Elbow, knee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C00000"/>
                </a:solidFill>
              </a:rPr>
              <a:t>Pivot: </a:t>
            </a:r>
            <a:r>
              <a:rPr dirty="0" sz="2800" lang="en-IN"/>
              <a:t>Atlantoaxial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002060"/>
                </a:solidFill>
              </a:rPr>
              <a:t>Condyloid: </a:t>
            </a:r>
            <a:r>
              <a:rPr dirty="0" sz="2800" lang="en-IN"/>
              <a:t>Wrist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CC0099"/>
                </a:solidFill>
              </a:rPr>
              <a:t>Saddle: </a:t>
            </a:r>
            <a:r>
              <a:rPr dirty="0" sz="2800" lang="en-IN"/>
              <a:t>Thumb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b="1" dirty="0" sz="2800" lang="en-IN">
                <a:solidFill>
                  <a:srgbClr val="FF0000"/>
                </a:solidFill>
              </a:rPr>
              <a:t>Gliding: </a:t>
            </a:r>
            <a:r>
              <a:rPr dirty="0" sz="2800" lang="en-IN"/>
              <a:t>Wrist, ankle</a:t>
            </a:r>
          </a:p>
        </p:txBody>
      </p:sp>
      <p:pic>
        <p:nvPicPr>
          <p:cNvPr id="209716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630799" y="3045949"/>
            <a:ext cx="3385540" cy="3749040"/>
          </a:xfrm>
          <a:prstGeom prst="rect"/>
        </p:spPr>
      </p:pic>
      <p:pic>
        <p:nvPicPr>
          <p:cNvPr id="209716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321386" y="3618207"/>
            <a:ext cx="4141893" cy="3106420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1037210" y="274638"/>
            <a:ext cx="10032865" cy="630034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p>
            <a:r>
              <a:rPr b="1" dirty="0" sz="3800">
                <a:solidFill>
                  <a:srgbClr val="C00000"/>
                </a:solidFill>
              </a:rPr>
              <a:t>Functions of Joints</a:t>
            </a:r>
          </a:p>
        </p:txBody>
      </p:sp>
      <p:sp>
        <p:nvSpPr>
          <p:cNvPr id="1048680" name="Content Placeholder 2"/>
          <p:cNvSpPr>
            <a:spLocks noGrp="1"/>
          </p:cNvSpPr>
          <p:nvPr>
            <p:ph idx="1"/>
          </p:nvPr>
        </p:nvSpPr>
        <p:spPr>
          <a:xfrm>
            <a:off x="1061935" y="945659"/>
            <a:ext cx="10233497" cy="2332037"/>
          </a:xfrm>
        </p:spPr>
        <p:txBody>
          <a:bodyPr>
            <a:normAutofit/>
          </a:bodyPr>
          <a:p>
            <a:r>
              <a:rPr b="1" dirty="0" sz="2800">
                <a:solidFill>
                  <a:srgbClr val="00B050"/>
                </a:solidFill>
              </a:rPr>
              <a:t>Facilitate Movement: </a:t>
            </a:r>
            <a:r>
              <a:rPr dirty="0" sz="2800"/>
              <a:t>Flexion, extension, rotation</a:t>
            </a:r>
          </a:p>
          <a:p>
            <a:r>
              <a:rPr b="1" dirty="0" sz="2800">
                <a:solidFill>
                  <a:srgbClr val="FF0000"/>
                </a:solidFill>
              </a:rPr>
              <a:t>Provide Stability: </a:t>
            </a:r>
            <a:r>
              <a:rPr dirty="0" sz="2800"/>
              <a:t>Maintain skeletal integrity</a:t>
            </a:r>
          </a:p>
          <a:p>
            <a:r>
              <a:rPr b="1" dirty="0" sz="2800">
                <a:solidFill>
                  <a:srgbClr val="002060"/>
                </a:solidFill>
              </a:rPr>
              <a:t>Shock Absorption</a:t>
            </a:r>
            <a:r>
              <a:rPr dirty="0" sz="2800"/>
              <a:t>: Absorb impact during activities</a:t>
            </a:r>
          </a:p>
        </p:txBody>
      </p:sp>
      <p:sp>
        <p:nvSpPr>
          <p:cNvPr id="1048681" name="Title 1"/>
          <p:cNvSpPr txBox="1"/>
          <p:nvPr/>
        </p:nvSpPr>
        <p:spPr>
          <a:xfrm>
            <a:off x="1061935" y="2516457"/>
            <a:ext cx="10113523" cy="644507"/>
          </a:xfrm>
          <a:prstGeom prst="rect"/>
          <a:solidFill>
            <a:schemeClr val="bg2">
              <a:lumMod val="90000"/>
            </a:schemeClr>
          </a:solidFill>
        </p:spPr>
        <p:txBody>
          <a:bodyPr anchor="ctr" bIns="45720" lIns="91440" rIns="91440" rtlCol="0" tIns="45720" vert="horz">
            <a:normAutofit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400" lang="en-IN">
                <a:solidFill>
                  <a:srgbClr val="0070C0"/>
                </a:solidFill>
              </a:rPr>
              <a:t>Joint Disorders</a:t>
            </a:r>
          </a:p>
        </p:txBody>
      </p:sp>
      <p:sp>
        <p:nvSpPr>
          <p:cNvPr id="1048682" name="Content Placeholder 2"/>
          <p:cNvSpPr txBox="1"/>
          <p:nvPr/>
        </p:nvSpPr>
        <p:spPr>
          <a:xfrm>
            <a:off x="1121922" y="3265999"/>
            <a:ext cx="10113522" cy="4053626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en-IN"/>
              <a:t> </a:t>
            </a:r>
            <a:r>
              <a:rPr dirty="0" sz="2800" lang="en-IN"/>
              <a:t>Arthritis, bursitis, luxation</a:t>
            </a:r>
          </a:p>
        </p:txBody>
      </p:sp>
      <p:sp>
        <p:nvSpPr>
          <p:cNvPr id="1048683" name="Title 1"/>
          <p:cNvSpPr txBox="1"/>
          <p:nvPr/>
        </p:nvSpPr>
        <p:spPr>
          <a:xfrm>
            <a:off x="1061935" y="3946086"/>
            <a:ext cx="10113524" cy="644508"/>
          </a:xfrm>
          <a:prstGeom prst="rect"/>
          <a:solidFill>
            <a:schemeClr val="bg2">
              <a:lumMod val="90000"/>
            </a:schemeClr>
          </a:solidFill>
        </p:spPr>
        <p:txBody>
          <a:bodyPr anchor="ctr" bIns="45720" lIns="91440" rIns="91440" rtlCol="0" tIns="45720" vert="horz">
            <a:normAutofit fontScale="97059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400" lang="en-US">
                <a:solidFill>
                  <a:srgbClr val="002060"/>
                </a:solidFill>
              </a:rPr>
              <a:t>Regulation of Bone Metabolism and Homeostasis</a:t>
            </a:r>
          </a:p>
        </p:txBody>
      </p:sp>
      <p:sp>
        <p:nvSpPr>
          <p:cNvPr id="1048684" name="TextBox 7"/>
          <p:cNvSpPr txBox="1"/>
          <p:nvPr/>
        </p:nvSpPr>
        <p:spPr>
          <a:xfrm>
            <a:off x="1037211" y="4848494"/>
            <a:ext cx="10587341" cy="1971040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C00000"/>
                </a:solidFill>
              </a:rPr>
              <a:t>Bone Functions: </a:t>
            </a:r>
            <a:r>
              <a:rPr dirty="0" sz="2800" lang="en-US"/>
              <a:t>Structural support, protection, movement, mineral reservoir</a:t>
            </a:r>
          </a:p>
          <a:p>
            <a:pPr algn="just" indent="-457200" marL="4572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0000"/>
                </a:solidFill>
              </a:rPr>
              <a:t>Dynamic Process: </a:t>
            </a:r>
            <a:r>
              <a:rPr dirty="0" sz="2800" lang="en-US"/>
              <a:t>Continuous remodeling through bone resorption and formation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836579" y="274638"/>
            <a:ext cx="10398868" cy="1046162"/>
          </a:xfrm>
          <a:solidFill>
            <a:srgbClr val="002060"/>
          </a:solidFill>
        </p:spPr>
        <p:txBody>
          <a:bodyPr>
            <a:normAutofit/>
          </a:bodyPr>
          <a:p>
            <a:r>
              <a:rPr b="1" dirty="0" sz="4000">
                <a:solidFill>
                  <a:srgbClr val="FFFF00"/>
                </a:solidFill>
              </a:rPr>
              <a:t>Hormonal Regulation of Bone Metabolism</a:t>
            </a:r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>
          <a:xfrm>
            <a:off x="418289" y="1600201"/>
            <a:ext cx="11507821" cy="4983161"/>
          </a:xfrm>
        </p:spPr>
        <p:txBody>
          <a:bodyPr>
            <a:normAutofit fontScale="87500" lnSpcReduction="20000"/>
          </a:bodyPr>
          <a:p>
            <a:pPr algn="just" indent="0" marL="0">
              <a:buNone/>
            </a:pPr>
            <a:r>
              <a:rPr b="1" dirty="0">
                <a:solidFill>
                  <a:srgbClr val="C00000"/>
                </a:solidFill>
              </a:rPr>
              <a:t>1. Parathyroid Hormone (PTH):</a:t>
            </a:r>
          </a:p>
          <a:p>
            <a:pPr algn="just" indent="0" marL="0">
              <a:buNone/>
            </a:pPr>
            <a:r>
              <a:rPr dirty="0"/>
              <a:t>Increases blood calcium by stimulating osteoclasts and enhancing renal</a:t>
            </a:r>
            <a:r>
              <a:rPr dirty="0" lang="en-US"/>
              <a:t> </a:t>
            </a:r>
            <a:r>
              <a:rPr dirty="0"/>
              <a:t>reabsorption.</a:t>
            </a:r>
            <a:endParaRPr dirty="0" lang="en-US"/>
          </a:p>
          <a:p>
            <a:pPr algn="just" indent="0" marL="0">
              <a:buNone/>
            </a:pPr>
            <a:r>
              <a:rPr b="1" dirty="0">
                <a:solidFill>
                  <a:srgbClr val="FF0000"/>
                </a:solidFill>
              </a:rPr>
              <a:t>2. Calcitonin:</a:t>
            </a:r>
          </a:p>
          <a:p>
            <a:pPr algn="just" indent="0" marL="0">
              <a:buNone/>
            </a:pPr>
            <a:r>
              <a:rPr dirty="0"/>
              <a:t> Lowers blood calcium by inhibiting osteoclast activity.</a:t>
            </a:r>
            <a:endParaRPr dirty="0" lang="en-US"/>
          </a:p>
          <a:p>
            <a:pPr algn="just" indent="0" marL="0">
              <a:buNone/>
            </a:pP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3. Vitamin D (Calcitriol):</a:t>
            </a:r>
          </a:p>
          <a:p>
            <a:pPr algn="just" indent="0" marL="0">
              <a:buNone/>
            </a:pPr>
            <a:r>
              <a:rPr dirty="0"/>
              <a:t> Promotes intestinal absorption of calcium and phosphate.</a:t>
            </a:r>
            <a:br>
              <a:rPr dirty="0" lang="en-US"/>
            </a:br>
            <a:r>
              <a:rPr b="1" dirty="0">
                <a:solidFill>
                  <a:srgbClr val="00B050"/>
                </a:solidFill>
              </a:rPr>
              <a:t>4. Estrogen:</a:t>
            </a:r>
          </a:p>
          <a:p>
            <a:pPr algn="just" indent="0" marL="0">
              <a:buNone/>
            </a:pPr>
            <a:r>
              <a:rPr dirty="0"/>
              <a:t> Inhibits osteoclast activity; deficiency can lead to osteoporosis.</a:t>
            </a:r>
          </a:p>
          <a:p>
            <a:pPr algn="just" indent="0" marL="0">
              <a:buNone/>
            </a:pPr>
            <a:r>
              <a:rPr b="1" dirty="0">
                <a:solidFill>
                  <a:srgbClr val="CC0099"/>
                </a:solidFill>
              </a:rPr>
              <a:t>5. Growth Hormone (GH):</a:t>
            </a:r>
          </a:p>
          <a:p>
            <a:pPr algn="just" indent="0" marL="0">
              <a:buNone/>
            </a:pPr>
            <a:r>
              <a:rPr dirty="0"/>
              <a:t>  Stimulates bone growth through IGF-1 production.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418289" y="274638"/>
            <a:ext cx="11303541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p>
            <a:r>
              <a:rPr b="1" dirty="0" sz="3600"/>
              <a:t>Hormone-Cell Interaction and Sub-Cellular Mechanisms</a:t>
            </a:r>
          </a:p>
        </p:txBody>
      </p:sp>
      <p:sp>
        <p:nvSpPr>
          <p:cNvPr id="1048691" name="Content Placeholder 2"/>
          <p:cNvSpPr>
            <a:spLocks noGrp="1"/>
          </p:cNvSpPr>
          <p:nvPr>
            <p:ph idx="1"/>
          </p:nvPr>
        </p:nvSpPr>
        <p:spPr>
          <a:xfrm>
            <a:off x="642026" y="1600200"/>
            <a:ext cx="10963072" cy="5027706"/>
          </a:xfrm>
        </p:spPr>
        <p:txBody>
          <a:bodyPr>
            <a:normAutofit fontScale="81250" lnSpcReduction="20000"/>
          </a:bodyPr>
          <a:p>
            <a:r>
              <a:rPr b="1" dirty="0">
                <a:solidFill>
                  <a:srgbClr val="FF0000"/>
                </a:solidFill>
              </a:rPr>
              <a:t>Receptors: </a:t>
            </a:r>
            <a:r>
              <a:rPr dirty="0"/>
              <a:t>Target cells must have specific receptors for hormones.</a:t>
            </a:r>
            <a:endParaRPr dirty="0" lang="en-US"/>
          </a:p>
          <a:p>
            <a:pPr indent="0" marL="0">
              <a:buNone/>
            </a:pPr>
            <a:r>
              <a:rPr b="1" dirty="0">
                <a:solidFill>
                  <a:srgbClr val="C00000"/>
                </a:solidFill>
              </a:rPr>
              <a:t>Mechanisms:</a:t>
            </a:r>
          </a:p>
          <a:p>
            <a:r>
              <a:rPr dirty="0"/>
              <a:t> </a:t>
            </a:r>
            <a:r>
              <a:rPr b="1" dirty="0"/>
              <a:t>Lipid-Soluble Hormones: </a:t>
            </a:r>
            <a:r>
              <a:rPr dirty="0"/>
              <a:t>Bind to intracellular receptors.</a:t>
            </a:r>
          </a:p>
          <a:p>
            <a:r>
              <a:rPr b="1" dirty="0"/>
              <a:t>Water-Soluble Hormones: </a:t>
            </a:r>
            <a:r>
              <a:rPr dirty="0"/>
              <a:t>Bind to cell surface receptors, activating second messengers.</a:t>
            </a:r>
            <a:endParaRPr dirty="0" lang="en-US"/>
          </a:p>
          <a:p>
            <a:pPr indent="0" marL="0">
              <a:buNone/>
            </a:pP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Sub-Cellular Mechanisms:</a:t>
            </a:r>
          </a:p>
          <a:p>
            <a:r>
              <a:rPr b="1" dirty="0"/>
              <a:t>Synthesis and Secretion: </a:t>
            </a:r>
            <a:r>
              <a:rPr dirty="0"/>
              <a:t>Hormones produced in endocrine glands and secreted into the bloodstream</a:t>
            </a:r>
          </a:p>
          <a:p>
            <a:r>
              <a:rPr dirty="0"/>
              <a:t> </a:t>
            </a:r>
            <a:r>
              <a:rPr b="1" dirty="0"/>
              <a:t>Metabolism: </a:t>
            </a:r>
            <a:r>
              <a:rPr dirty="0"/>
              <a:t>Hormones metabolized in liver and kidneys for inactivation or excretion</a:t>
            </a:r>
          </a:p>
          <a:p>
            <a:r>
              <a:rPr dirty="0"/>
              <a:t> </a:t>
            </a:r>
            <a:r>
              <a:rPr b="1" dirty="0"/>
              <a:t>Feedback Mechanisms: </a:t>
            </a:r>
            <a:r>
              <a:rPr dirty="0"/>
              <a:t>Primarily negative feedback loops maintain hormone levels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716604" y="353759"/>
            <a:ext cx="10972800" cy="717583"/>
          </a:xfrm>
          <a:solidFill>
            <a:srgbClr val="C00000"/>
          </a:solidFill>
        </p:spPr>
        <p:txBody>
          <a:bodyPr>
            <a:normAutofit/>
          </a:bodyPr>
          <a:p>
            <a:r>
              <a:rPr b="1" dirty="0" sz="3800">
                <a:solidFill>
                  <a:schemeClr val="bg1"/>
                </a:solidFill>
              </a:rPr>
              <a:t>Methods of Studying the Endocrine System</a:t>
            </a:r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>
          <a:xfrm>
            <a:off x="716604" y="1289877"/>
            <a:ext cx="10972800" cy="4525963"/>
          </a:xfrm>
        </p:spPr>
        <p:txBody>
          <a:bodyPr>
            <a:normAutofit/>
          </a:bodyPr>
          <a:p>
            <a:pPr algn="just"/>
            <a:r>
              <a:rPr b="1" dirty="0" sz="2800">
                <a:solidFill>
                  <a:schemeClr val="accent6">
                    <a:lumMod val="75000"/>
                  </a:schemeClr>
                </a:solidFill>
              </a:rPr>
              <a:t>Hormone Measurement:</a:t>
            </a:r>
            <a:r>
              <a:rPr dirty="0" sz="2800"/>
              <a:t> RIA and ELISA for quantifying hormone levels</a:t>
            </a:r>
          </a:p>
          <a:p>
            <a:pPr algn="just"/>
            <a:r>
              <a:rPr b="1" dirty="0" sz="2800">
                <a:solidFill>
                  <a:srgbClr val="FF0000"/>
                </a:solidFill>
              </a:rPr>
              <a:t>Immunohistochemistry:</a:t>
            </a:r>
            <a:r>
              <a:rPr dirty="0" sz="2800"/>
              <a:t> Visualizes hormone-producing cells</a:t>
            </a:r>
          </a:p>
          <a:p>
            <a:pPr algn="just"/>
            <a:r>
              <a:rPr b="1" dirty="0" sz="2800">
                <a:solidFill>
                  <a:srgbClr val="002060"/>
                </a:solidFill>
              </a:rPr>
              <a:t>Genetic Studies: </a:t>
            </a:r>
            <a:r>
              <a:rPr dirty="0" sz="2800"/>
              <a:t>Knockout/transgenic models to study hormone funct</a:t>
            </a:r>
            <a:r>
              <a:rPr dirty="0" sz="2800" lang="en-US"/>
              <a:t>i</a:t>
            </a:r>
            <a:r>
              <a:rPr dirty="0" sz="2800"/>
              <a:t>ons</a:t>
            </a:r>
          </a:p>
        </p:txBody>
      </p:sp>
      <p:sp>
        <p:nvSpPr>
          <p:cNvPr id="1048694" name="Title 1"/>
          <p:cNvSpPr txBox="1"/>
          <p:nvPr/>
        </p:nvSpPr>
        <p:spPr>
          <a:xfrm>
            <a:off x="794425" y="3340188"/>
            <a:ext cx="10972800" cy="814860"/>
          </a:xfrm>
          <a:prstGeom prst="rect"/>
          <a:solidFill>
            <a:schemeClr val="accent3">
              <a:lumMod val="60000"/>
              <a:lumOff val="40000"/>
            </a:schemeClr>
          </a:solidFill>
        </p:spPr>
        <p:txBody>
          <a:bodyPr anchor="ctr" bIns="45720" lIns="91440" rIns="91440" rtlCol="0" tIns="45720" vert="horz">
            <a:normAutofit fontScale="92105" lnSpcReduction="20000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800" lang="en-IN"/>
              <a:t>Chemistry of </a:t>
            </a:r>
            <a:r>
              <a:rPr b="1" dirty="0" sz="3800" lang="en-IN" err="1"/>
              <a:t>Hypothalamo</a:t>
            </a:r>
            <a:r>
              <a:rPr b="1" dirty="0" sz="3800" lang="en-IN"/>
              <a:t>-Hypophyseal Hormones</a:t>
            </a:r>
          </a:p>
        </p:txBody>
      </p:sp>
      <p:sp>
        <p:nvSpPr>
          <p:cNvPr id="1048695" name="TextBox 5"/>
          <p:cNvSpPr txBox="1"/>
          <p:nvPr/>
        </p:nvSpPr>
        <p:spPr>
          <a:xfrm>
            <a:off x="856035" y="4168376"/>
            <a:ext cx="10872280" cy="2910840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800" lang="en-IN">
                <a:solidFill>
                  <a:srgbClr val="C00000"/>
                </a:solidFill>
              </a:rPr>
              <a:t>Hypothalamus</a:t>
            </a:r>
            <a:r>
              <a:rPr dirty="0" sz="2800" lang="en-IN">
                <a:solidFill>
                  <a:srgbClr val="C00000"/>
                </a:solidFill>
              </a:rPr>
              <a:t>:</a:t>
            </a:r>
            <a:r>
              <a:rPr dirty="0" sz="2800" lang="en-IN"/>
              <a:t> Produces releasing and inhibiting hormones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b="1" dirty="0" sz="2800" lang="en-IN">
                <a:solidFill>
                  <a:schemeClr val="accent6">
                    <a:lumMod val="75000"/>
                  </a:schemeClr>
                </a:solidFill>
              </a:rPr>
              <a:t>Pituitary Gland: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IN"/>
              <a:t>Anterior Pituitary</a:t>
            </a:r>
            <a:r>
              <a:rPr dirty="0" sz="2800" lang="en-IN"/>
              <a:t>: GH, PRL, ACTH, TSH, LH, FSH</a:t>
            </a:r>
          </a:p>
          <a:p>
            <a:pPr algn="just" indent="0" marL="0">
              <a:lnSpc>
                <a:spcPct val="150000"/>
              </a:lnSpc>
              <a:buNone/>
            </a:pPr>
            <a:r>
              <a:rPr b="1" dirty="0" sz="2800" lang="en-IN"/>
              <a:t>Posterior Pituitary</a:t>
            </a:r>
            <a:r>
              <a:rPr dirty="0" sz="2800" lang="en-IN"/>
              <a:t>: ADH and oxytocin</a:t>
            </a:r>
            <a:endParaRPr dirty="0" lang="en-I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>
          <a:xfrm>
            <a:off x="758758" y="274639"/>
            <a:ext cx="10710154" cy="571668"/>
          </a:xfrm>
          <a:solidFill>
            <a:srgbClr val="F1AFDE"/>
          </a:solidFill>
        </p:spPr>
        <p:txBody>
          <a:bodyPr>
            <a:normAutofit fontScale="90000"/>
          </a:bodyPr>
          <a:p>
            <a:r>
              <a:rPr b="1" dirty="0" sz="4000"/>
              <a:t>Target Organs and Hormones</a:t>
            </a:r>
          </a:p>
        </p:txBody>
      </p:sp>
      <p:sp>
        <p:nvSpPr>
          <p:cNvPr id="1048697" name="Content Placeholder 2"/>
          <p:cNvSpPr>
            <a:spLocks noGrp="1"/>
          </p:cNvSpPr>
          <p:nvPr>
            <p:ph idx="1"/>
          </p:nvPr>
        </p:nvSpPr>
        <p:spPr>
          <a:xfrm>
            <a:off x="671209" y="1088197"/>
            <a:ext cx="11154382" cy="5370969"/>
          </a:xfrm>
        </p:spPr>
        <p:txBody>
          <a:bodyPr>
            <a:noAutofit/>
          </a:bodyPr>
          <a:p>
            <a:pPr algn="just">
              <a:lnSpc>
                <a:spcPct val="150000"/>
              </a:lnSpc>
            </a:pPr>
            <a:r>
              <a:rPr b="1" dirty="0" sz="2700">
                <a:solidFill>
                  <a:srgbClr val="C00000"/>
                </a:solidFill>
              </a:rPr>
              <a:t>Pineal Gland: </a:t>
            </a:r>
            <a:r>
              <a:rPr dirty="0" sz="2700"/>
              <a:t>Produces melatonin (regulates sleep)</a:t>
            </a:r>
          </a:p>
          <a:p>
            <a:pPr algn="just">
              <a:lnSpc>
                <a:spcPct val="150000"/>
              </a:lnSpc>
            </a:pPr>
            <a:r>
              <a:rPr b="1" dirty="0" sz="2700">
                <a:solidFill>
                  <a:schemeClr val="accent6">
                    <a:lumMod val="75000"/>
                  </a:schemeClr>
                </a:solidFill>
              </a:rPr>
              <a:t>Thyroid Gland: </a:t>
            </a:r>
            <a:r>
              <a:rPr dirty="0" sz="2700"/>
              <a:t>Produces T4 and T3 (regulates metabolism)</a:t>
            </a:r>
          </a:p>
          <a:p>
            <a:pPr algn="just">
              <a:lnSpc>
                <a:spcPct val="150000"/>
              </a:lnSpc>
            </a:pPr>
            <a:r>
              <a:rPr dirty="0" sz="2700"/>
              <a:t> </a:t>
            </a:r>
            <a:r>
              <a:rPr b="1" dirty="0" sz="2700">
                <a:solidFill>
                  <a:srgbClr val="002060"/>
                </a:solidFill>
              </a:rPr>
              <a:t>Thymus: </a:t>
            </a:r>
            <a:r>
              <a:rPr dirty="0" sz="2700"/>
              <a:t>Produces thymosin (T-cell development)</a:t>
            </a:r>
          </a:p>
          <a:p>
            <a:pPr algn="just">
              <a:lnSpc>
                <a:spcPct val="150000"/>
              </a:lnSpc>
            </a:pPr>
            <a:r>
              <a:rPr b="1" dirty="0" sz="2700">
                <a:solidFill>
                  <a:srgbClr val="3E259B"/>
                </a:solidFill>
              </a:rPr>
              <a:t>Pancreas: </a:t>
            </a:r>
            <a:r>
              <a:rPr dirty="0" sz="2700"/>
              <a:t>Produces insulin and glucagon (regulates blood glucose)</a:t>
            </a:r>
          </a:p>
          <a:p>
            <a:pPr algn="just">
              <a:lnSpc>
                <a:spcPct val="150000"/>
              </a:lnSpc>
            </a:pPr>
            <a:r>
              <a:rPr b="1" dirty="0" sz="2700">
                <a:solidFill>
                  <a:srgbClr val="FF0000"/>
                </a:solidFill>
              </a:rPr>
              <a:t>Adrenal Glands: </a:t>
            </a:r>
            <a:r>
              <a:rPr dirty="0" sz="2700"/>
              <a:t>Produce cortisol, aldosterone, catecholamines (stress response)</a:t>
            </a:r>
          </a:p>
          <a:p>
            <a:pPr algn="just">
              <a:lnSpc>
                <a:spcPct val="150000"/>
              </a:lnSpc>
            </a:pPr>
            <a:r>
              <a:rPr b="1" dirty="0" sz="2700">
                <a:solidFill>
                  <a:schemeClr val="accent2"/>
                </a:solidFill>
              </a:rPr>
              <a:t>Prostaglandins: </a:t>
            </a:r>
            <a:r>
              <a:rPr dirty="0" sz="2700"/>
              <a:t>Local hormones involved in inflammation and smooth muscle contraction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88400"/>
          </a:xfrm>
          <a:solidFill>
            <a:srgbClr val="C4DCCC"/>
          </a:solidFill>
        </p:spPr>
        <p:txBody>
          <a:bodyPr>
            <a:normAutofit fontScale="97368"/>
          </a:bodyPr>
          <a:p>
            <a:r>
              <a:rPr b="1" dirty="0" sz="3800">
                <a:solidFill>
                  <a:srgbClr val="002060"/>
                </a:solidFill>
              </a:rPr>
              <a:t>Hormones of Calcium Metabolism</a:t>
            </a:r>
          </a:p>
        </p:txBody>
      </p:sp>
      <p:sp>
        <p:nvSpPr>
          <p:cNvPr id="1048699" name="Content Placeholder 2"/>
          <p:cNvSpPr>
            <a:spLocks noGrp="1"/>
          </p:cNvSpPr>
          <p:nvPr>
            <p:ph idx="1"/>
          </p:nvPr>
        </p:nvSpPr>
        <p:spPr>
          <a:xfrm>
            <a:off x="716604" y="1166018"/>
            <a:ext cx="10972800" cy="5417344"/>
          </a:xfrm>
        </p:spPr>
        <p:txBody>
          <a:bodyPr>
            <a:normAutofit/>
          </a:bodyPr>
          <a:p>
            <a:r>
              <a:rPr b="1" dirty="0" sz="2800">
                <a:solidFill>
                  <a:srgbClr val="00B050"/>
                </a:solidFill>
              </a:rPr>
              <a:t>PTH: </a:t>
            </a:r>
            <a:r>
              <a:rPr dirty="0" sz="2800"/>
              <a:t>Increases blood calcium</a:t>
            </a:r>
          </a:p>
          <a:p>
            <a:r>
              <a:rPr b="1" dirty="0" sz="2800">
                <a:solidFill>
                  <a:schemeClr val="accent6">
                    <a:lumMod val="75000"/>
                  </a:schemeClr>
                </a:solidFill>
              </a:rPr>
              <a:t>Calcitonin: </a:t>
            </a:r>
            <a:r>
              <a:rPr dirty="0" sz="2800"/>
              <a:t>Decreases blood calcium</a:t>
            </a:r>
          </a:p>
          <a:p>
            <a:r>
              <a:rPr b="1" dirty="0" sz="2800">
                <a:solidFill>
                  <a:srgbClr val="FF0000"/>
                </a:solidFill>
              </a:rPr>
              <a:t>Vitamin D: </a:t>
            </a:r>
            <a:r>
              <a:rPr dirty="0" sz="2800"/>
              <a:t>Enhances calcium absorption</a:t>
            </a:r>
          </a:p>
        </p:txBody>
      </p:sp>
      <p:sp>
        <p:nvSpPr>
          <p:cNvPr id="1048700" name="Title 1"/>
          <p:cNvSpPr txBox="1"/>
          <p:nvPr/>
        </p:nvSpPr>
        <p:spPr>
          <a:xfrm>
            <a:off x="609600" y="2740600"/>
            <a:ext cx="10972800" cy="688400"/>
          </a:xfrm>
          <a:prstGeom prst="rect"/>
          <a:solidFill>
            <a:schemeClr val="accent3">
              <a:lumMod val="60000"/>
              <a:lumOff val="40000"/>
            </a:schemeClr>
          </a:solidFill>
        </p:spPr>
        <p:txBody>
          <a:bodyPr anchor="ctr" bIns="45720" lIns="91440" rIns="91440" rtlCol="0" tIns="45720" vert="horz">
            <a:normAutofit fontScale="97368"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800" lang="en-US"/>
              <a:t>Disorders Related to Hormonal Regulation</a:t>
            </a:r>
          </a:p>
        </p:txBody>
      </p:sp>
      <p:sp>
        <p:nvSpPr>
          <p:cNvPr id="1048701" name="Content Placeholder 2"/>
          <p:cNvSpPr txBox="1"/>
          <p:nvPr/>
        </p:nvSpPr>
        <p:spPr>
          <a:xfrm>
            <a:off x="716604" y="3666029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sz="2800" lang="en-IN">
                <a:solidFill>
                  <a:srgbClr val="C00000"/>
                </a:solidFill>
              </a:rPr>
              <a:t>Hyperparathyroidism: </a:t>
            </a:r>
            <a:r>
              <a:rPr sz="2800" lang="en-IN"/>
              <a:t>Excess PTH leads to high blood calcium</a:t>
            </a:r>
          </a:p>
          <a:p>
            <a:r>
              <a:rPr b="1" sz="2800" lang="en-IN">
                <a:solidFill>
                  <a:srgbClr val="00B050"/>
                </a:solidFill>
              </a:rPr>
              <a:t>Hypoparathyroidism: </a:t>
            </a:r>
            <a:r>
              <a:rPr sz="2800" lang="en-IN"/>
              <a:t>Low PTH results in low blood calcium</a:t>
            </a:r>
          </a:p>
          <a:p>
            <a:r>
              <a:rPr b="1" sz="2800" lang="en-IN">
                <a:solidFill>
                  <a:srgbClr val="002060"/>
                </a:solidFill>
              </a:rPr>
              <a:t>Thyroid Disorders: </a:t>
            </a:r>
            <a:r>
              <a:rPr sz="2800" lang="en-IN"/>
              <a:t>Hyperthyroidism (excess) and hypothyroidism (deficiency)</a:t>
            </a:r>
          </a:p>
          <a:p>
            <a:r>
              <a:rPr b="1" sz="2800" lang="en-IN">
                <a:solidFill>
                  <a:schemeClr val="accent6">
                    <a:lumMod val="75000"/>
                  </a:schemeClr>
                </a:solidFill>
              </a:rPr>
              <a:t>Adrenal Disorders: </a:t>
            </a:r>
            <a:r>
              <a:rPr sz="2800" lang="en-IN"/>
              <a:t>Cushing's syndrome (excess cortisol) and Addison's disease (insufficient cortisol)</a:t>
            </a:r>
            <a:endParaRPr dirty="0" sz="2800" lang="en-I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>
          <a:xfrm>
            <a:off x="476654" y="56198"/>
            <a:ext cx="11105745" cy="609282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p>
            <a:r>
              <a:rPr b="1" dirty="0" sz="3200">
                <a:solidFill>
                  <a:srgbClr val="002060"/>
                </a:solidFill>
              </a:rPr>
              <a:t>Renin-Angiotensin System and Atrial Natriuretic Factors</a:t>
            </a:r>
          </a:p>
        </p:txBody>
      </p:sp>
      <p:sp>
        <p:nvSpPr>
          <p:cNvPr id="1048703" name="Content Placeholder 2"/>
          <p:cNvSpPr>
            <a:spLocks noGrp="1"/>
          </p:cNvSpPr>
          <p:nvPr>
            <p:ph idx="1"/>
          </p:nvPr>
        </p:nvSpPr>
        <p:spPr>
          <a:xfrm>
            <a:off x="609600" y="833121"/>
            <a:ext cx="10972800" cy="5293044"/>
          </a:xfrm>
        </p:spPr>
        <p:txBody>
          <a:bodyPr>
            <a:normAutofit/>
          </a:bodyPr>
          <a:p>
            <a:pPr algn="just"/>
            <a:r>
              <a:rPr b="1" dirty="0" sz="2400">
                <a:solidFill>
                  <a:srgbClr val="C00000"/>
                </a:solidFill>
              </a:rPr>
              <a:t>Renin: </a:t>
            </a:r>
            <a:r>
              <a:rPr dirty="0" sz="2400"/>
              <a:t>Converts angiotensinogen to angiotensin I, leading to increased blood pressure.</a:t>
            </a:r>
          </a:p>
          <a:p>
            <a:pPr algn="just"/>
            <a:r>
              <a:rPr b="1" dirty="0" sz="2400">
                <a:solidFill>
                  <a:schemeClr val="accent6">
                    <a:lumMod val="75000"/>
                  </a:schemeClr>
                </a:solidFill>
              </a:rPr>
              <a:t>Atrial Natriuretic Peptide (ANP): </a:t>
            </a:r>
            <a:r>
              <a:rPr dirty="0" sz="2400"/>
              <a:t>Promotes sodium excretion and reduces blood volume</a:t>
            </a:r>
            <a:endParaRPr dirty="0" sz="2400" lang="en-US"/>
          </a:p>
          <a:p>
            <a:pPr algn="just" indent="0" marL="0">
              <a:buNone/>
            </a:pPr>
            <a:endParaRPr dirty="0" sz="2800"/>
          </a:p>
        </p:txBody>
      </p:sp>
      <p:sp>
        <p:nvSpPr>
          <p:cNvPr id="1048704" name="Title 1"/>
          <p:cNvSpPr txBox="1"/>
          <p:nvPr/>
        </p:nvSpPr>
        <p:spPr>
          <a:xfrm>
            <a:off x="543127" y="2528380"/>
            <a:ext cx="10972800" cy="717583"/>
          </a:xfrm>
          <a:prstGeom prst="rect"/>
          <a:solidFill>
            <a:schemeClr val="bg2">
              <a:lumMod val="90000"/>
            </a:schemeClr>
          </a:solidFill>
        </p:spPr>
        <p:txBody>
          <a:bodyPr anchor="ctr" bIns="45720" lIns="91440" rIns="91440" rtlCol="0" tIns="45720" vert="horz">
            <a:normAutofit/>
          </a:bodyPr>
          <a:lstStyle>
            <a:lvl1pPr algn="ctr" defTabSz="4572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dirty="0" sz="3200" lang="en-IN">
                <a:solidFill>
                  <a:srgbClr val="C00000"/>
                </a:solidFill>
              </a:rPr>
              <a:t>Erythropoietin and Gastrointestinal Hormones</a:t>
            </a:r>
          </a:p>
        </p:txBody>
      </p:sp>
      <p:sp>
        <p:nvSpPr>
          <p:cNvPr id="1048705" name="Content Placeholder 2"/>
          <p:cNvSpPr txBox="1"/>
          <p:nvPr/>
        </p:nvSpPr>
        <p:spPr>
          <a:xfrm>
            <a:off x="543127" y="3413604"/>
            <a:ext cx="11039273" cy="2778916"/>
          </a:xfrm>
          <a:prstGeom prst="rect"/>
        </p:spPr>
        <p:txBody>
          <a:bodyPr bIns="45720" lIns="91440" rIns="91440" rtlCol="0" tIns="45720" vert="horz">
            <a:normAutofit fontScale="85000" lnSpcReduction="10000"/>
          </a:bodyPr>
          <a:lstStyle>
            <a:lvl1pPr algn="l" defTabSz="457200" eaLnBrk="1" hangingPunct="1" indent="-342900" latinLnBrk="0" marL="342900" rtl="0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indent="-285750" latinLnBrk="0" marL="742950" rtl="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indent="-228600" latinLnBrk="0" marL="1143000" rtl="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indent="-228600" latinLnBrk="0" marL="1600200" rtl="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indent="-228600" latinLnBrk="0" marL="2057400" rtl="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indent="-228600" latinLnBrk="0" marL="25146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indent="-228600" latinLnBrk="0" marL="29718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indent="-228600" latinLnBrk="0" marL="34290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indent="-228600" latinLnBrk="0" marL="3886200" rtl="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b="1" dirty="0" sz="2400" lang="en-IN">
                <a:solidFill>
                  <a:srgbClr val="002060"/>
                </a:solidFill>
              </a:rPr>
              <a:t>Erythropoietin: </a:t>
            </a:r>
            <a:r>
              <a:rPr dirty="0" sz="2400" lang="en-IN"/>
              <a:t>Produced by kidneys, stimulates red blood cell production</a:t>
            </a:r>
          </a:p>
          <a:p>
            <a:pPr algn="just"/>
            <a:r>
              <a:rPr b="1" dirty="0" sz="2400" lang="en-IN">
                <a:solidFill>
                  <a:schemeClr val="accent6">
                    <a:lumMod val="75000"/>
                  </a:schemeClr>
                </a:solidFill>
              </a:rPr>
              <a:t>Gastrin: </a:t>
            </a:r>
            <a:r>
              <a:rPr dirty="0" sz="2400" lang="en-IN"/>
              <a:t>Stimulates gastric acid secretion</a:t>
            </a:r>
          </a:p>
          <a:p>
            <a:pPr algn="just"/>
            <a:r>
              <a:rPr b="1" dirty="0" sz="2400" lang="en-IN">
                <a:solidFill>
                  <a:srgbClr val="FF0000"/>
                </a:solidFill>
              </a:rPr>
              <a:t>Cholecystokinin (CCK): </a:t>
            </a:r>
            <a:r>
              <a:rPr dirty="0" sz="2400" lang="en-IN"/>
              <a:t>Promotes bile and digestive enzyme release</a:t>
            </a:r>
          </a:p>
          <a:p>
            <a:pPr algn="just"/>
            <a:r>
              <a:rPr b="1" dirty="0" sz="2400" lang="en-IN">
                <a:solidFill>
                  <a:srgbClr val="990000"/>
                </a:solidFill>
              </a:rPr>
              <a:t>Secretin: </a:t>
            </a:r>
            <a:r>
              <a:rPr dirty="0" sz="2400" lang="en-IN"/>
              <a:t>Stimulates bicarbonate secretion from the pancreas</a:t>
            </a:r>
          </a:p>
          <a:p>
            <a:pPr algn="just"/>
            <a:r>
              <a:rPr b="1" dirty="0" lang="en-US">
                <a:solidFill>
                  <a:srgbClr val="002060"/>
                </a:solidFill>
              </a:rPr>
              <a:t>Pheromones</a:t>
            </a:r>
          </a:p>
          <a:p>
            <a:pPr algn="just"/>
            <a:r>
              <a:rPr b="1" dirty="0" sz="2400" lang="en-US">
                <a:solidFill>
                  <a:srgbClr val="C00000"/>
                </a:solidFill>
              </a:rPr>
              <a:t>Chemical Signals: </a:t>
            </a:r>
            <a:r>
              <a:rPr dirty="0" sz="2400" lang="en-US"/>
              <a:t>Used for communication between individuals of the same species</a:t>
            </a:r>
          </a:p>
          <a:p>
            <a:pPr algn="just"/>
            <a:endParaRPr dirty="0" sz="2000" lang="en-IN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Content Placeholder 4"/>
          <p:cNvSpPr>
            <a:spLocks noGrp="1"/>
          </p:cNvSpPr>
          <p:nvPr>
            <p:ph idx="1"/>
          </p:nvPr>
        </p:nvSpPr>
        <p:spPr>
          <a:xfrm>
            <a:off x="838200" y="314960"/>
            <a:ext cx="10515600" cy="586200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p>
            <a:pPr algn="ctr" indent="0" marL="0">
              <a:buNone/>
            </a:pPr>
            <a:endParaRPr dirty="0" sz="6600" lang="en-US">
              <a:latin typeface="Comic Sans MS" panose="030F0702030302020204" pitchFamily="66" charset="0"/>
            </a:endParaRPr>
          </a:p>
          <a:p>
            <a:pPr algn="ctr" indent="0" marL="0">
              <a:buNone/>
            </a:pPr>
            <a:r>
              <a:rPr dirty="0" sz="4000" lang="en-US">
                <a:latin typeface="Comic Sans MS" panose="030F0702030302020204" pitchFamily="66" charset="0"/>
              </a:rPr>
              <a:t>UNIT 4</a:t>
            </a:r>
          </a:p>
          <a:p>
            <a:pPr algn="ctr" indent="0" marL="0">
              <a:buNone/>
            </a:pPr>
            <a:r>
              <a:rPr dirty="0" sz="4000" kern="0" lang="en-GB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REPRODUCTION, LACTATION, GROWTH AND ENVIRONMENTAL PHYSIOLOGY</a:t>
            </a:r>
            <a:endParaRPr dirty="0" sz="4000" lang="en-US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Content Placeholder 4"/>
          <p:cNvSpPr>
            <a:spLocks noGrp="1"/>
          </p:cNvSpPr>
          <p:nvPr>
            <p:ph idx="1"/>
          </p:nvPr>
        </p:nvSpPr>
        <p:spPr>
          <a:xfrm>
            <a:off x="254000" y="101600"/>
            <a:ext cx="11643360" cy="6664960"/>
          </a:xfrm>
        </p:spPr>
        <p:txBody>
          <a:bodyPr>
            <a:normAutofit/>
          </a:bodyPr>
          <a:p>
            <a:pPr indent="-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b="1" dirty="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Genetic and Endocrine Control of Gonadal Development</a:t>
            </a:r>
            <a:endParaRPr dirty="0" lang="en-US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Sex Chromosomes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XX (female) and XY (male) determine gonadal fate.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SRY Gene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Triggers testis development; absence leads to ovaries.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Hormonal Regulation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GnRH from hypothalamus stimulates FSH and LH release.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b="1" dirty="0" sz="24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Modification of Gonadotrophin Release</a:t>
            </a:r>
            <a:endParaRPr dirty="0" sz="2400" lang="en-US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Pulsatile GnRH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Essential for effective gonadotrophin release.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Environmental Influences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Factors like photoperiod and stress affect hormone levels.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Pharmaceuticals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Hormonal therapies can synchronize breeding in livestock.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b="1" dirty="0" sz="24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Ovarian Functions and Follicular Development</a:t>
            </a:r>
            <a:endParaRPr dirty="0" sz="2400" lang="en-US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Follicular Stages</a:t>
            </a:r>
            <a:r>
              <a:rPr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accent2">
                  <a:lumMod val="75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Primordial → Primary → Secondary → Antral → Ovulation.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 err="1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Estrogen</a:t>
            </a:r>
            <a:r>
              <a:rPr b="1"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Production</a:t>
            </a:r>
            <a:r>
              <a:rPr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Promotes follicular growth and endometrial </a:t>
            </a: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preparation.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Corpus Luteum</a:t>
            </a:r>
            <a:r>
              <a:rPr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Produces progesterone post-ovulation to maintain pregnancy.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67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0190" y="132296"/>
            <a:ext cx="2940050" cy="2945930"/>
          </a:xfrm>
          <a:prstGeom prst="rect"/>
        </p:spPr>
      </p:pic>
      <p:pic>
        <p:nvPicPr>
          <p:cNvPr id="2097168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584440" y="3987546"/>
            <a:ext cx="4399280" cy="1869694"/>
          </a:xfrm>
          <a:prstGeom prst="rect"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Content Placeholder 2"/>
          <p:cNvSpPr>
            <a:spLocks noGrp="1"/>
          </p:cNvSpPr>
          <p:nvPr>
            <p:ph idx="1"/>
          </p:nvPr>
        </p:nvSpPr>
        <p:spPr>
          <a:xfrm>
            <a:off x="132080" y="172720"/>
            <a:ext cx="11927840" cy="6553200"/>
          </a:xfrm>
        </p:spPr>
        <p:txBody>
          <a:bodyPr>
            <a:normAutofit/>
          </a:bodyPr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dirty="0" sz="2400" lang="en-GB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Sexual Receptivity and Ovarian Cycle</a:t>
            </a:r>
            <a:endParaRPr dirty="0" sz="2400" lang="en-US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Estrous Cycle Phases:</a:t>
            </a:r>
            <a:endParaRPr dirty="0" sz="2000" lang="en-US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914400"/>
              </a:tabLst>
            </a:pP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Proestrus → </a:t>
            </a:r>
            <a:r>
              <a:rPr dirty="0" sz="2000" lang="en-GB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Estrus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(heat) → Metestrus → </a:t>
            </a:r>
            <a:r>
              <a:rPr dirty="0" sz="2000" lang="en-GB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Diestrus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Postpartum Activity: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First </a:t>
            </a:r>
            <a:r>
              <a:rPr dirty="0" sz="2000" lang="en-GB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estrus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can occur within 30 days after calving.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dirty="0" sz="2400" lang="en-GB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Ovum Transport and Fertilization</a:t>
            </a:r>
            <a:endParaRPr dirty="0" sz="2400" lang="en-US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Ovum Transport: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Ciliary action and smooth muscle contractions in oviduct.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Capacitation: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Sperm undergo biochemical changes in the female tract for fertilization.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dirty="0" sz="2400" lang="en-GB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Reproductive Cycles in Farm Animals</a:t>
            </a:r>
            <a:endParaRPr dirty="0" sz="2400" lang="en-US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Hormonal Profiles During Pregnancy: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Progesterone maintains pregnancy </a:t>
            </a: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 err="1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</a:t>
            </a:r>
            <a:r>
              <a:rPr dirty="0" sz="2000" lang="en-GB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strogen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rises before parturition.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Pregnancy Diagnosis: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Hormonal assays (progesterone, pregnancy-associated glycoproteins) used for early detection.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dirty="0" sz="2400" lang="en-GB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Maternal-</a:t>
            </a:r>
            <a:r>
              <a:rPr dirty="0" sz="2400" lang="en-GB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Fetal</a:t>
            </a:r>
            <a:r>
              <a:rPr dirty="0" sz="2400" lang="en-GB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-Placental Participation in Pregnancy</a:t>
            </a:r>
            <a:endParaRPr dirty="0" sz="2400" lang="en-US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Placental Hormones: </a:t>
            </a:r>
            <a:r>
              <a:rPr dirty="0" sz="2000" lang="en-GB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hCG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supports luteal function; placental lactogen regulates metabolism.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algn="l" pos="457200"/>
              </a:tabLst>
            </a:pPr>
            <a:r>
              <a:rPr dirty="0" sz="2000" lang="en-GB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Parturition Process: </a:t>
            </a:r>
            <a:r>
              <a:rPr dirty="0" sz="20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Hormonal changes lead to uterine contractions and delivery.</a:t>
            </a:r>
            <a:endParaRPr dirty="0" sz="20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69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792719" y="132080"/>
            <a:ext cx="3952241" cy="2589004"/>
          </a:xfrm>
          <a:prstGeom prst="rect"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Content Placeholder 2"/>
          <p:cNvSpPr>
            <a:spLocks noGrp="1"/>
          </p:cNvSpPr>
          <p:nvPr>
            <p:ph idx="1"/>
          </p:nvPr>
        </p:nvSpPr>
        <p:spPr>
          <a:xfrm>
            <a:off x="132080" y="172720"/>
            <a:ext cx="11927840" cy="6553200"/>
          </a:xfrm>
        </p:spPr>
        <p:txBody>
          <a:bodyPr>
            <a:normAutofit fontScale="90000" lnSpcReduction="20000"/>
          </a:bodyPr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 sz="2400" lang="en-GB">
                <a:solidFill>
                  <a:srgbClr val="FF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Immunology of Gestation</a:t>
            </a:r>
            <a:endParaRPr dirty="0" sz="2400" lang="en-US">
              <a:solidFill>
                <a:srgbClr val="FF000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000" lang="en-GB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Maternal Immune Tolerance: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Regulatory T cells suppress maternal immune response to </a:t>
            </a:r>
            <a:r>
              <a:rPr dirty="0" sz="2000" lang="en-GB" err="1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fetal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antigens.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000" lang="en-GB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Research Implications: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Understanding immune mechanisms can improve reproductive outcomes.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 sz="2400" lang="en-GB" err="1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Preparturient</a:t>
            </a:r>
            <a:r>
              <a:rPr b="1" dirty="0" sz="2400" lang="en-GB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Endocrine Status</a:t>
            </a:r>
            <a:endParaRPr dirty="0" sz="2400" lang="en-US">
              <a:solidFill>
                <a:srgbClr val="0070C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Hormonal Preparations for Parturition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Prostaglandins induce contractions</a:t>
            </a: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000" lang="en-GB" err="1">
                <a:ea typeface="Calibri" panose="020F0502020204030204" pitchFamily="34" charset="0"/>
                <a:cs typeface="Cordia New" panose="020B0304020202020204" pitchFamily="34" charset="-34"/>
              </a:rPr>
              <a:t>R</a:t>
            </a:r>
            <a:r>
              <a:rPr dirty="0" sz="2000" lang="en-GB" err="1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elaxin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prepares pelvic ligaments.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Clinical Applications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Monitoring hormones helps predict </a:t>
            </a: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parturition timing and manage complications.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marL="114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 sz="24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Spermatogenic Cycle and Wave</a:t>
            </a:r>
            <a:endParaRPr dirty="0" sz="2400" lang="en-US">
              <a:solidFill>
                <a:srgbClr val="7030A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Spermatogenesis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Process of sperm development in seminiferous tubules.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Stages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accent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dirty="0" sz="2000" lang="en-GB" err="1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Spermatocytogenesis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(mitosis)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Meiosis (primary to secondary spermatocytes)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Spermiogenesis (spermatids to spermatozoa)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Spermatogenic Wave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dirty="0" sz="2000" lang="en-GB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Asynchronous production of sperm, ensuring a continuous supply.</a:t>
            </a:r>
            <a:endParaRPr dirty="0" sz="2000" lang="en-US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70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34439" y="1483360"/>
            <a:ext cx="4125481" cy="4348480"/>
          </a:xfrm>
          <a:prstGeom prst="rect"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Content Placeholder 2"/>
          <p:cNvSpPr>
            <a:spLocks noGrp="1"/>
          </p:cNvSpPr>
          <p:nvPr>
            <p:ph idx="1"/>
          </p:nvPr>
        </p:nvSpPr>
        <p:spPr>
          <a:xfrm>
            <a:off x="132080" y="172720"/>
            <a:ext cx="11927840" cy="6553200"/>
          </a:xfrm>
        </p:spPr>
        <p:txBody>
          <a:bodyPr>
            <a:normAutofit fontScale="86364" lnSpcReduction="20000"/>
          </a:bodyPr>
          <a:p>
            <a:pPr indent="-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b="1" dirty="0" sz="2600" lang="en-GB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Function of Sertoli Cells</a:t>
            </a:r>
            <a:endParaRPr b="1" dirty="0" sz="2600" lang="en-US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dirty="0" sz="2200" lang="en-GB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Nutritional Support: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Provide nutrients to developing germ cells.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dirty="0" sz="2200" lang="en-GB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Hormonal Regulation: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Respond to FSH and testosterone to promote spermatogenesis.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dirty="0" sz="2200" lang="en-GB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Blood-Testis Barrier: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Protect developing sperm from immune attack.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dirty="0" sz="2600" lang="en-GB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Leydig Cells</a:t>
            </a:r>
            <a:r>
              <a:rPr dirty="0" sz="2600" lang="en-US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: </a:t>
            </a:r>
            <a:r>
              <a:rPr b="1"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Location: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Interstitial space between seminiferous tubules.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b="1"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Function: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Produce testosterone in response to LH.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b="1"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Regulation: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Testosterone levels are regulated by negative feedback on GnRH and LH.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b="1" dirty="0" sz="2600" lang="en-GB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Semen Composition</a:t>
            </a:r>
            <a:endParaRPr b="1" dirty="0" sz="2600" lang="en-US">
              <a:solidFill>
                <a:srgbClr val="92D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dirty="0" sz="2200" lang="en-GB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Components: </a:t>
            </a: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Spermatozoa (male gametes)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914400"/>
              </a:tabLst>
            </a:pP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Seminal plasma (fructose, prostaglandins, proteins, electrolytes)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dirty="0" sz="2200" lang="en-GB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Evaluation Parameters:</a:t>
            </a:r>
            <a:endParaRPr dirty="0" sz="2200" lang="en-US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914400"/>
              </a:tabLst>
            </a:pP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Sperm concentration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914400"/>
              </a:tabLst>
            </a:pP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Motility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914400"/>
              </a:tabLst>
            </a:pP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Morphology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914400"/>
              </a:tabLst>
            </a:pPr>
            <a:r>
              <a:rPr dirty="0" sz="2200"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Viability</a:t>
            </a:r>
            <a:endParaRPr dirty="0" sz="22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ü"/>
            </a:pPr>
            <a:endParaRPr dirty="0"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Content Placeholder 2"/>
          <p:cNvSpPr>
            <a:spLocks noGrp="1"/>
          </p:cNvSpPr>
          <p:nvPr>
            <p:ph idx="1"/>
          </p:nvPr>
        </p:nvSpPr>
        <p:spPr>
          <a:xfrm>
            <a:off x="132080" y="172720"/>
            <a:ext cx="11927840" cy="6553200"/>
          </a:xfrm>
        </p:spPr>
        <p:txBody>
          <a:bodyPr>
            <a:normAutofit fontScale="64286" lnSpcReduction="20000"/>
          </a:bodyPr>
          <a:p>
            <a:pPr algn="just"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algn="l" pos="457200"/>
              </a:tabLst>
            </a:pPr>
            <a:r>
              <a:rPr b="1" dirty="0" sz="3600" lang="en-GB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Leydig Cells</a:t>
            </a:r>
          </a:p>
          <a:p>
            <a:pPr algn="just"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algn="l" pos="457200"/>
              </a:tabLst>
            </a:pPr>
            <a:r>
              <a:rPr dirty="0" lang="en-GB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Location: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Interstitial space between seminiferous tubules.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algn="just"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algn="l" pos="457200"/>
              </a:tabLst>
            </a:pPr>
            <a:r>
              <a:rPr dirty="0" lang="en-GB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Function: 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Produce testosterone in response to LH.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algn="just"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algn="l" pos="457200"/>
              </a:tabLst>
            </a:pPr>
            <a:r>
              <a:rPr dirty="0" lang="en-GB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Regulation: 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Testosterone levels are regulated by negative feedback on GnRH and LH.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sz="3600" lang="en-GB">
                <a:solidFill>
                  <a:srgbClr val="FFC00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Testosterone Function and Regulation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lang="en-GB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Functions</a:t>
            </a:r>
            <a:r>
              <a:rPr dirty="0" lang="en-GB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8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Develop male reproductive tissues and secondary sexual characteristics.</a:t>
            </a:r>
            <a:endParaRPr dirty="0" sz="28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8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Regulate libido and stimulate erythropoiesis.</a:t>
            </a:r>
            <a:endParaRPr dirty="0" sz="28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lang="en-GB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Regulation</a:t>
            </a:r>
            <a:r>
              <a:rPr dirty="0" lang="en-GB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None/>
              <a:tabLst>
                <a:tab algn="l" pos="457200"/>
              </a:tabLst>
            </a:pPr>
            <a:r>
              <a:rPr altLang="en-GB" dirty="0" lang="en-US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      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Controlled by feedback mechanisms involving GnRH, LH, and FSH.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 sz="3600" lang="en-GB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Cryptorchidism</a:t>
            </a:r>
            <a:endParaRPr b="1" dirty="0" sz="3600" lang="en-GB">
              <a:solidFill>
                <a:srgbClr val="FFC000"/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lang="en-GB">
                <a:solidFill>
                  <a:schemeClr val="tx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Definition: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Condition of undescended testicles.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lang="en-GB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Impact on Fertility: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Associated with impaired germ cell maturation and increased infertility risk.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Management:</a:t>
            </a: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Surgical correction (orchidopexy) is recommended.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Content Placeholder 2"/>
          <p:cNvSpPr>
            <a:spLocks noGrp="1"/>
          </p:cNvSpPr>
          <p:nvPr>
            <p:ph idx="1"/>
          </p:nvPr>
        </p:nvSpPr>
        <p:spPr>
          <a:xfrm>
            <a:off x="132080" y="172720"/>
            <a:ext cx="11927840" cy="6553200"/>
          </a:xfrm>
        </p:spPr>
        <p:txBody>
          <a:bodyPr>
            <a:normAutofit fontScale="88462" lnSpcReduction="20000"/>
          </a:bodyPr>
          <a:p>
            <a:pPr>
              <a:buFont typeface="Wingdings" panose="05000000000000000000" pitchFamily="2" charset="2"/>
              <a:buChar char="q"/>
            </a:pPr>
            <a:r>
              <a:rPr b="1" dirty="0" sz="3000" lang="en-GB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Puberty and Photoperiod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Puberty: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Onset of reproductive capability influenced by hormonal changes.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Photoperiod Influence: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Day length affects reproductive hormone secretion, especially in seasonal breeders.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b="1" dirty="0" sz="3000" lang="en-GB">
                <a:solidFill>
                  <a:schemeClr val="accent3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Uses of Androgens, Progestogens, and </a:t>
            </a:r>
            <a:r>
              <a:rPr b="1" dirty="0" sz="3000" lang="en-GB" err="1">
                <a:solidFill>
                  <a:schemeClr val="accent3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Estrogens</a:t>
            </a:r>
            <a:endParaRPr b="1" dirty="0" sz="3000" lang="en-GB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Androgens:</a:t>
            </a:r>
            <a:r>
              <a:rPr dirty="0" sz="260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Treat hypogonadism; enhance growth rates in livestock.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Progestogens: 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Synchronize </a:t>
            </a:r>
            <a:r>
              <a:rPr dirty="0" sz="26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estrus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cycles; manage reproductive disorders.</a:t>
            </a:r>
            <a:endParaRPr dirty="0" sz="2600" lang="en-US">
              <a:solidFill>
                <a:srgbClr val="C00000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Estrogens</a:t>
            </a:r>
            <a:r>
              <a:rPr b="1" dirty="0" sz="2600" lang="en-GB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:</a:t>
            </a:r>
            <a:r>
              <a:rPr dirty="0" sz="260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Induce </a:t>
            </a:r>
            <a:r>
              <a:rPr dirty="0" sz="26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estrus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; therapeutic use for reproductive issues.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b="1" dirty="0" sz="3000" lang="en-GB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Mammary Gland Structure and Development</a:t>
            </a:r>
            <a:endParaRPr b="1" dirty="0" sz="3000" lang="en-GB">
              <a:solidFill>
                <a:schemeClr val="tx2">
                  <a:lumMod val="75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Structure: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Composed of lobules (alveoli), ducts, and connective tissue.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6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Development Stages:</a:t>
            </a:r>
            <a:endParaRPr b="1" dirty="0" sz="2600" lang="en-US">
              <a:solidFill>
                <a:schemeClr val="accent1"/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6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Fetal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Development: </a:t>
            </a:r>
            <a:r>
              <a:rPr dirty="0" sz="26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Estrogens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stimulate mammary bud growth.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Puberty: </a:t>
            </a:r>
            <a:r>
              <a:rPr dirty="0" sz="26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Estrogen</a:t>
            </a: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and progesterone promote ductal growth.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6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Pregnancy: Hormones enhance glandular tissue development.</a:t>
            </a:r>
            <a:endParaRPr dirty="0" sz="26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Content Placeholder 2"/>
          <p:cNvSpPr>
            <a:spLocks noGrp="1"/>
          </p:cNvSpPr>
          <p:nvPr>
            <p:ph idx="1"/>
          </p:nvPr>
        </p:nvSpPr>
        <p:spPr>
          <a:xfrm>
            <a:off x="132080" y="0"/>
            <a:ext cx="11927840" cy="6858000"/>
          </a:xfrm>
        </p:spPr>
        <p:txBody>
          <a:bodyPr>
            <a:noAutofit/>
          </a:bodyPr>
          <a:p>
            <a:pPr>
              <a:buFont typeface="Wingdings" panose="05000000000000000000" pitchFamily="2" charset="2"/>
              <a:buChar char="§"/>
            </a:pPr>
            <a:r>
              <a:rPr b="1" dirty="0" sz="24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Effects of </a:t>
            </a:r>
            <a:r>
              <a:rPr b="1" dirty="0" sz="2400" lang="en-GB" err="1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Estrogens</a:t>
            </a:r>
            <a:r>
              <a:rPr b="1" dirty="0" sz="24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and Progesterone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 err="1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Estrogens</a:t>
            </a:r>
            <a:r>
              <a:rPr b="1" dirty="0" sz="2000" lang="en-GB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:</a:t>
            </a:r>
            <a:r>
              <a:rPr b="1" dirty="0" sz="2000" lang="en-US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 Bold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Stimulate ductal growth.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                 Promote epithelial cell proliferation.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Progesterone:</a:t>
            </a:r>
            <a:r>
              <a:rPr b="1" dirty="0" sz="2000" lang="en-US">
                <a:solidFill>
                  <a:schemeClr val="accent5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 Bold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Supports alveolar development.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                        Inhibits lactogenesis until parturition.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Hormonal Control of Mammary Growth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FFC00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Prolactin:</a:t>
            </a:r>
            <a:r>
              <a:rPr dirty="0" sz="200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Essential for milk production; stimulates protein synthesis.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00B05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Growth Hormone (GH):</a:t>
            </a:r>
            <a:r>
              <a:rPr dirty="0" sz="200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Enhances milk production; promotes cell growth.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Oxytocin: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Facilitates milk ejection during suckling.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Placental Lactogen:</a:t>
            </a:r>
            <a:r>
              <a:rPr dirty="0" sz="200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Contributes to mammary growth during pregnancy.</a:t>
            </a:r>
            <a:endParaRPr dirty="0" sz="2000" lang="en-US">
              <a:solidFill>
                <a:srgbClr val="C00000"/>
              </a:solidFill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algn="l" pos="457200"/>
              </a:tabLst>
            </a:pPr>
            <a:r>
              <a:rPr b="1" dirty="0" sz="24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Lactogenesis and </a:t>
            </a:r>
            <a:r>
              <a:rPr b="1" dirty="0" sz="2400" lang="en-GB" err="1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Galactopoiesis</a:t>
            </a:r>
            <a:endParaRPr b="1" dirty="0" sz="2400" lang="en-GB">
              <a:solidFill>
                <a:schemeClr val="accent4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Lactogenesis:</a:t>
            </a:r>
            <a:r>
              <a:rPr b="1" dirty="0" sz="2000" lang="en-US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Times New Roman Bold" panose="02020603050405020304" charset="0"/>
              </a:rPr>
              <a:t>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Stage I (Prepartum): Limited secretory capability develops.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                      Stage II (Postpartum): Full activation of lactation; large milk volume secretion.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 err="1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Galactopoiesis</a:t>
            </a:r>
            <a:r>
              <a:rPr b="1" dirty="0" sz="200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Maintenance of milk production; influenced by continuous milk removal and hormonal support.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sz="2000" lang="en-US"/>
          </a:p>
        </p:txBody>
      </p:sp>
      <p:pic>
        <p:nvPicPr>
          <p:cNvPr id="2097171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09280" y="1483360"/>
            <a:ext cx="3688080" cy="3184720"/>
          </a:xfrm>
          <a:prstGeom prst="rect"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Content Placeholder 2"/>
          <p:cNvSpPr>
            <a:spLocks noGrp="1"/>
          </p:cNvSpPr>
          <p:nvPr>
            <p:ph idx="1"/>
          </p:nvPr>
        </p:nvSpPr>
        <p:spPr>
          <a:xfrm>
            <a:off x="132080" y="0"/>
            <a:ext cx="11927840" cy="6858000"/>
          </a:xfrm>
        </p:spPr>
        <p:txBody>
          <a:bodyPr>
            <a:noAutofit/>
          </a:bodyPr>
          <a:p>
            <a:pPr>
              <a:buFont typeface="Wingdings" panose="05000000000000000000" pitchFamily="2" charset="2"/>
              <a:buChar char="v"/>
            </a:pPr>
            <a:endParaRPr b="1" dirty="0" lang="en-GB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 lang="en-GB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Biosynthesis of Milk Constituents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Proteins: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Casein and whey proteins synthesized under hormonal influence.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Fats: 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Lipids produced from fatty acids and glycerol in the mammary gland.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Lactose: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Synthesized from glucose and galactose; requires α-lactalbumin.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 lang="en-GB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Secretion of Milk</a:t>
            </a:r>
            <a:endParaRPr b="1" dirty="0" lang="en-GB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0" marL="0">
              <a:buNone/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Triggered by suckling, leading to oxytocin release, which contracts myoepithelial cells for milk ejection.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r>
              <a:rPr b="1" dirty="0" sz="2400" lang="en-GB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Prolactin and the Lactation Cycle</a:t>
            </a:r>
            <a:endParaRPr b="1" dirty="0" sz="2400" lang="en-GB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0" marL="0">
              <a:buNone/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Prolactin promotes milk synthesis; levels increase with suckling stimuli.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Biochemical and Genetic Determinants of Growth</a:t>
            </a:r>
            <a:endParaRPr b="1" dirty="0" lang="en-GB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Genetic selection enhances feed efficiency and growth rates.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Hormonal interactions regulate metabolism related to growth.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sz="2000"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Content Placeholder 2"/>
          <p:cNvSpPr>
            <a:spLocks noGrp="1"/>
          </p:cNvSpPr>
          <p:nvPr>
            <p:ph idx="1"/>
          </p:nvPr>
        </p:nvSpPr>
        <p:spPr>
          <a:xfrm>
            <a:off x="132080" y="0"/>
            <a:ext cx="11927840" cy="6858000"/>
          </a:xfrm>
        </p:spPr>
        <p:txBody>
          <a:bodyPr>
            <a:noAutofit/>
          </a:bodyPr>
          <a:p>
            <a:pPr>
              <a:buFont typeface="Wingdings" panose="05000000000000000000" pitchFamily="2" charset="2"/>
              <a:buChar char="q"/>
            </a:pPr>
            <a:r>
              <a:rPr b="1" dirty="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Factors Affecting Efficiency of Growth</a:t>
            </a:r>
            <a:endParaRPr b="1" dirty="0" lang="en-GB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>
                <a:tab algn="l" pos="457200"/>
              </a:tabLst>
            </a:pPr>
            <a:r>
              <a:rPr b="1" dirty="0" sz="2400" lang="en-GB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Diet Composition: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Nutrient availability impacts growth rates.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>
                <a:tab algn="l" pos="457200"/>
              </a:tabLst>
            </a:pPr>
            <a:r>
              <a:rPr b="1" dirty="0" sz="2400" lang="en-GB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Hormonal Regulation: 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Hormones influence metabolic processes affecting growth.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>
                <a:tab algn="l" pos="457200"/>
              </a:tabLst>
            </a:pPr>
            <a:r>
              <a:rPr b="1" dirty="0" sz="2400" lang="en-GB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Environmental Conditions: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Stressors impact feed intake and metabolism.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>
                <a:tab algn="l" pos="457200"/>
              </a:tabLst>
            </a:pPr>
            <a:r>
              <a:rPr b="1" dirty="0" sz="2400" lang="en-GB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Health Status: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 Disease can impair growth efficiency through reduced intake or absorption.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b="1" dirty="0" lang="en-GB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Growth in Meat-Producing Animals and Birds</a:t>
            </a:r>
          </a:p>
          <a:p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Definition: 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Growth is the increase in body mass and size due to muscle, fat, and bone accumulation.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b="1" dirty="0" lang="en-GB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Growth Curves</a:t>
            </a:r>
            <a:endParaRPr b="1" dirty="0" lang="en-GB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Sigmoid Growth Curve: 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Follows a typical S-shaped pattern with three phases: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Lag Phase: Initial slow growth.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Exponential Phase: Rapid growth as the animal matures.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Plateau Phase: Growth rate slows as mature size is approached.</a:t>
            </a:r>
            <a:endParaRPr dirty="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sz="2000"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Content Placeholder 2"/>
          <p:cNvSpPr>
            <a:spLocks noGrp="1"/>
          </p:cNvSpPr>
          <p:nvPr>
            <p:ph idx="1"/>
          </p:nvPr>
        </p:nvSpPr>
        <p:spPr>
          <a:xfrm>
            <a:off x="132080" y="0"/>
            <a:ext cx="11927840" cy="685800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   Growth Curve Parameters:</a:t>
            </a:r>
            <a:endParaRPr b="1" dirty="0" lang="en-US">
              <a:solidFill>
                <a:schemeClr val="accent6">
                  <a:lumMod val="40000"/>
                  <a:lumOff val="60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Parameter a: Theoretical maximum size.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Parameter b: Growth rate.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 Regular" panose="02020603050405020304" charset="0"/>
              </a:rPr>
              <a:t>Parameter m: Allometric growth coefficient (typically set at 3/4 for mammals).</a:t>
            </a: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b="1" dirty="0" sz="2800" lang="en-GB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Recombinant Gene Transfer Technologies for Growth Manipulation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dirty="0" sz="20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Techniques to introduce specific genes into an organism's genome to enhance traits like growth rates.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Methods</a:t>
            </a:r>
            <a:r>
              <a:rPr dirty="0" sz="20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accent2">
                  <a:lumMod val="75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Transgenic Techniques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Inserting foreign DNA into the genome.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Gene Editing (e.g., CRISPR-Cas9)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Precise modifications to existing genes.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Advantages</a:t>
            </a:r>
            <a:r>
              <a:rPr dirty="0" sz="2000" lang="en-GB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                                                                                     </a:t>
            </a:r>
            <a:r>
              <a:rPr b="1"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Limitations</a:t>
            </a:r>
            <a:r>
              <a:rPr dirty="0" sz="2000" lang="en-GB">
                <a:solidFill>
                  <a:schemeClr val="accent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accent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Ethical concerns regarding genetic modification.            Improved growth rates and feed efficiency.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Regulatory hurdles for GMO approval.                              Enhanced disease resistance.</a:t>
            </a:r>
            <a:endParaRPr dirty="0" sz="2000" lang="en-US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Possible unintended health consequences.              </a:t>
            </a:r>
            <a:r>
              <a:rPr dirty="0" sz="2000" lang="en-US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       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Potentially reduced environmental impact.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Times New Roman Regular" panose="02020603050405020304" charset="0"/>
            </a:endParaRPr>
          </a:p>
          <a:p>
            <a:pPr indent="0" marL="0">
              <a:buNone/>
            </a:pPr>
            <a:endParaRPr dirty="0" sz="2000" lang="en-US"/>
          </a:p>
        </p:txBody>
      </p:sp>
      <p:pic>
        <p:nvPicPr>
          <p:cNvPr id="209717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15300" y="3094466"/>
            <a:ext cx="3544620" cy="1995694"/>
          </a:xfrm>
          <a:prstGeom prst="rect"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Content Placeholder 2"/>
          <p:cNvSpPr>
            <a:spLocks noGrp="1"/>
          </p:cNvSpPr>
          <p:nvPr>
            <p:ph idx="1"/>
          </p:nvPr>
        </p:nvSpPr>
        <p:spPr>
          <a:xfrm>
            <a:off x="132080" y="167640"/>
            <a:ext cx="11927840" cy="6522720"/>
          </a:xfrm>
        </p:spPr>
        <p:txBody>
          <a:bodyPr>
            <a:noAutofit/>
          </a:bodyPr>
          <a:p>
            <a:pPr>
              <a:buFont typeface="Wingdings" panose="05000000000000000000" pitchFamily="2" charset="2"/>
              <a:buChar char="§"/>
            </a:pPr>
            <a:r>
              <a:rPr b="1" dirty="0" lang="en-GB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Protein Deposition in Animals and Poultry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FFC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dirty="0" sz="2000" lang="en-GB">
                <a:solidFill>
                  <a:srgbClr val="FFC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The synthesis of proteins from amino acids for muscle growth and tissue repair.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Influencing Factors</a:t>
            </a:r>
            <a:r>
              <a:rPr dirty="0" sz="20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Hormonal Regulation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Insulin, growth hormone, and testosterone promote protein synthesis.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Nutritional Factors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Adequate protein intake is crucial for optimal deposition.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Protein Metabolism</a:t>
            </a:r>
            <a:r>
              <a:rPr dirty="0" sz="2000" lang="en-GB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rgbClr val="00B05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Positive protein deposition occurs when synthesis exceeds degradation.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b="1" dirty="0" lang="en-GB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Heat Balance in Animals</a:t>
            </a:r>
            <a:endParaRPr b="1" dirty="0" lang="en-GB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dirty="0" sz="2000" lang="en-GB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Equilibrium between heat production and heat loss.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rgbClr val="FF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Heat Production</a:t>
            </a:r>
            <a:r>
              <a:rPr dirty="0" sz="2000" lang="en-GB">
                <a:solidFill>
                  <a:srgbClr val="FF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rgbClr val="FF000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Basal Metabolism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Energy for basic functions.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Activity Metabolism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Energy expended during activities.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Thermogenesis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Heat from digestion or cold exposure</a:t>
            </a:r>
            <a:endParaRPr dirty="0" sz="2000"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Content Placeholder 2"/>
          <p:cNvSpPr>
            <a:spLocks noGrp="1"/>
          </p:cNvSpPr>
          <p:nvPr>
            <p:ph idx="1"/>
          </p:nvPr>
        </p:nvSpPr>
        <p:spPr>
          <a:xfrm>
            <a:off x="132080" y="91440"/>
            <a:ext cx="11927840" cy="6598920"/>
          </a:xfrm>
        </p:spPr>
        <p:txBody>
          <a:bodyPr>
            <a:noAutofit/>
          </a:bodyPr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Heat Loss Mechanisms</a:t>
            </a:r>
            <a:r>
              <a:rPr dirty="0" sz="2400" lang="en-GB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400" lang="en-US">
              <a:solidFill>
                <a:schemeClr val="accent5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Conduction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Direct heat transfer through contact.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Convection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Heat loss through air or water movement.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Radiation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Emission of heat as infrared radiation.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Evaporation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Loss of heat via moisture evaporation.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000" lang="en-GB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     </a:t>
            </a:r>
            <a:r>
              <a:rPr b="1" dirty="0" sz="2400" lang="en-GB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2. Thermoregulation Mechanisms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Hypothermia</a:t>
            </a:r>
            <a:r>
              <a:rPr dirty="0" sz="2000" lang="en-GB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Body temperature drops below normal, leading to metabolic dysfunction.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Hyperthermia</a:t>
            </a:r>
            <a:r>
              <a:rPr dirty="0" sz="2000" lang="en-GB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Elevated body temperature due to excessive heat exposure; can lead to heat stress.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Thermoregulation Strategies</a:t>
            </a:r>
            <a:r>
              <a:rPr dirty="0" sz="2000" lang="en-GB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bg2">
                  <a:lumMod val="50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Behavioral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Responses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Seeking shade, adjusting activity levels.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Physiological Responses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Sweating, panting, vasodilation, shivering.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0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    3. Role of Skin in Thermoregulation</a:t>
            </a:r>
            <a:endParaRPr b="1" dirty="0" sz="2000" lang="en-GB">
              <a:solidFill>
                <a:schemeClr val="accent2">
                  <a:lumMod val="50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Provides insulation (fur/feathers) and facilitates heat exchange through blood vessel constriction/dilation.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Sweat glands aid in evaporative cooling in some species.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endParaRPr dirty="0" sz="2000" lang="en-US"/>
          </a:p>
        </p:txBody>
      </p:sp>
      <p:pic>
        <p:nvPicPr>
          <p:cNvPr id="209717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206523" y="91440"/>
            <a:ext cx="4304757" cy="3033198"/>
          </a:xfrm>
          <a:prstGeom prst="rect"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Content Placeholder 2"/>
          <p:cNvSpPr>
            <a:spLocks noGrp="1"/>
          </p:cNvSpPr>
          <p:nvPr>
            <p:ph idx="1"/>
          </p:nvPr>
        </p:nvSpPr>
        <p:spPr>
          <a:xfrm>
            <a:off x="508000" y="284480"/>
            <a:ext cx="11287760" cy="640588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4. Responses to Heat and Cold</a:t>
            </a: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Physiological mechanisms include increased respiration rates during heat stress and altered feeding </a:t>
            </a:r>
            <a:r>
              <a:rPr dirty="0" sz="24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during cold stress.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Fever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Regulated increase in body temperature to enhance immune function.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5. Hibernation</a:t>
            </a:r>
            <a:endParaRPr b="1" dirty="0" lang="en-GB">
              <a:solidFill>
                <a:schemeClr val="accent1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 state of reduced metabolic activity allowing survival during cold periods with limited food availability.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6. Temperature Regulation in Birds</a:t>
            </a:r>
            <a:endParaRPr b="1" dirty="0" lang="en-GB">
              <a:solidFill>
                <a:schemeClr val="accent1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Maintain body temperature through metabolic heat production, behavioural adjustments, and physiological adaptations (feathers for insulation).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endParaRPr dirty="0" sz="2000"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Content Placeholder 2"/>
          <p:cNvSpPr>
            <a:spLocks noGrp="1"/>
          </p:cNvSpPr>
          <p:nvPr>
            <p:ph idx="1"/>
          </p:nvPr>
        </p:nvSpPr>
        <p:spPr>
          <a:xfrm>
            <a:off x="345440" y="426720"/>
            <a:ext cx="11389360" cy="611632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400" lang="en-GB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   7. Climatology and Environmental Parameters</a:t>
            </a:r>
            <a:endParaRPr b="1" dirty="0" sz="2400" lang="en-GB">
              <a:solidFill>
                <a:schemeClr val="accent1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 Important factors affecting animal performance: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Temperature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Influences metabolism and health.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Humidity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Affects evaporative cooling; high humidity can exacerbate heat stress.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Light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Impacts circadian rhythms and reproductive cycles.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Radiation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Solar radiation increases body temperature.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Altitude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Decreased oxygen availability affects growth and performance.</a:t>
            </a: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b="1" dirty="0" sz="2400" lang="en-GB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8. Acclimation and Acclimatization</a:t>
            </a:r>
            <a:endParaRPr b="1" dirty="0" sz="2400" lang="en-GB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algn="l" pos="4572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Acclimation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Short-term physiological adjustments to environmental changes.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Acclimatization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Long-term adaptations within populations due to environmental pressures.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endParaRPr dirty="0" sz="2400"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Content Placeholder 2"/>
          <p:cNvSpPr>
            <a:spLocks noGrp="1"/>
          </p:cNvSpPr>
          <p:nvPr>
            <p:ph idx="1"/>
          </p:nvPr>
        </p:nvSpPr>
        <p:spPr>
          <a:xfrm>
            <a:off x="274320" y="213360"/>
            <a:ext cx="11684000" cy="648208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Endocrine - Reproductive Functions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HPG Axis</a:t>
            </a:r>
            <a:r>
              <a:rPr dirty="0" sz="2000" lang="en-GB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Regulates reproduction via the hypothalamus, pituitary, and gonads.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Key Hormones</a:t>
            </a:r>
            <a:r>
              <a:rPr dirty="0" sz="2000" lang="en-GB">
                <a:solidFill>
                  <a:schemeClr val="tx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000" lang="en-US">
              <a:solidFill>
                <a:schemeClr val="tx2">
                  <a:lumMod val="40000"/>
                  <a:lumOff val="60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GnRH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Stimulates release of FSH and LH from the pituitary.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FSH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Promotes follicular development in females; stimulates spermatogenesis in males.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LH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Triggers ovulation and androgen production.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Estrogens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&amp; Progesterone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Regulate the female reproductive cycle; prepare uterus for implantation.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Testosterone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Responsible for male sexual characteristics and spermatogenesis.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lang="en-GB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2. Circadian Rhythms</a:t>
            </a:r>
            <a:endParaRPr b="1" dirty="0" lang="en-GB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24-hour cycles in physiological processes (e.g., sleep-wake cycles, hormone release).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Regulation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Controlled by the suprachiasmatic nucleus (SCN) in the hypothalamus.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Melatonin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Secreted by the pineal gland; regulates sleep-wake cycles.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endParaRPr dirty="0" sz="1800"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Content Placeholder 2"/>
          <p:cNvSpPr>
            <a:spLocks noGrp="1"/>
          </p:cNvSpPr>
          <p:nvPr>
            <p:ph idx="1"/>
          </p:nvPr>
        </p:nvSpPr>
        <p:spPr>
          <a:xfrm>
            <a:off x="274320" y="213360"/>
            <a:ext cx="11684000" cy="648208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400" lang="en-GB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3. Neurophysiology of </a:t>
            </a:r>
            <a:r>
              <a:rPr b="1" dirty="0" sz="2400" lang="en-GB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Behaviors</a:t>
            </a:r>
            <a:endParaRPr b="1" dirty="0" sz="2400" lang="en-GB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 err="1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Responses to stimuli mediated by the nervous system.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Types of </a:t>
            </a:r>
            <a:r>
              <a:rPr b="1" dirty="0" sz="2400" lang="en-GB" err="1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400" lang="en-US">
              <a:solidFill>
                <a:schemeClr val="accent6">
                  <a:lumMod val="75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Innate </a:t>
            </a:r>
            <a:r>
              <a:rPr b="1" dirty="0" sz="24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Genetically programmed responses (e.g., nursing).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Learned </a:t>
            </a:r>
            <a:r>
              <a:rPr b="1" dirty="0" sz="24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Acquired through experience (e.g., training).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Social </a:t>
            </a:r>
            <a:r>
              <a:rPr b="1" dirty="0" sz="24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Interactions within groups (e.g., communication).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400" lang="en-GB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4. Communication</a:t>
            </a:r>
            <a:endParaRPr b="1" dirty="0" sz="2400" lang="en-GB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400" lang="en-GB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Sensory Modalities</a:t>
            </a:r>
            <a:r>
              <a:rPr dirty="0" sz="2400" lang="en-GB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dirty="0" sz="2400" lang="en-US">
              <a:solidFill>
                <a:schemeClr val="accent2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Visual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Body language, </a:t>
            </a:r>
            <a:r>
              <a:rPr dirty="0" sz="24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color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changes.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Auditory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Vocalizations and sounds.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Olfactory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Pheromones and scent marking.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285750" lvl="1" marL="74295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914400"/>
              </a:tabLst>
            </a:pPr>
            <a:r>
              <a:rPr b="1"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Tactile</a:t>
            </a:r>
            <a:r>
              <a:rPr dirty="0" sz="24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Physical contact and grooming.</a:t>
            </a:r>
            <a:endParaRPr dirty="0" sz="24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endParaRPr dirty="0" sz="2400" lang="en-US"/>
          </a:p>
        </p:txBody>
      </p:sp>
      <p:pic>
        <p:nvPicPr>
          <p:cNvPr id="2097174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67722" y="3599494"/>
            <a:ext cx="5187398" cy="2887572"/>
          </a:xfrm>
          <a:prstGeom prst="rect"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Content Placeholder 2"/>
          <p:cNvSpPr>
            <a:spLocks noGrp="1"/>
          </p:cNvSpPr>
          <p:nvPr>
            <p:ph idx="1"/>
          </p:nvPr>
        </p:nvSpPr>
        <p:spPr>
          <a:xfrm>
            <a:off x="274320" y="213360"/>
            <a:ext cx="11684000" cy="6482080"/>
          </a:xfrm>
        </p:spPr>
        <p:txBody>
          <a:bodyPr>
            <a:noAutofit/>
          </a:bodyPr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000" lang="en-GB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5. Learning and Memory</a:t>
            </a: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Learning Types</a:t>
            </a:r>
            <a:r>
              <a:rPr dirty="0" sz="2000" lang="en-GB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US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Classical Conditioning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Associating stimuli (e.g., Pavlov's dogs).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                      Operant Conditioning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Learning through reinforcement or punishment.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                      Observational Learning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Learning by watching others.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Memory Types</a:t>
            </a:r>
            <a:r>
              <a:rPr dirty="0" sz="2000" lang="en-GB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dirty="0" sz="2000" lang="en-US">
                <a:solidFill>
                  <a:schemeClr val="accent4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Short-term Memory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Temporary information storage.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1"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9144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                         Long-term Memory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Permanent information storage.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0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6. </a:t>
            </a:r>
            <a:r>
              <a:rPr b="1" dirty="0" sz="2000" lang="en-GB" err="1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Behavioral</a:t>
            </a:r>
            <a:r>
              <a:rPr b="1" dirty="0" sz="2000" lang="en-GB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 Plasticity</a:t>
            </a:r>
            <a:endParaRPr b="1" dirty="0" sz="2000" lang="en-GB">
              <a:solidFill>
                <a:schemeClr val="accent6">
                  <a:lumMod val="75000"/>
                </a:schemeClr>
              </a:solidFill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Ability to modify </a:t>
            </a:r>
            <a:r>
              <a:rPr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in response to environmental or internal changes.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Importance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Allows adaptation to new situations and enhances survival chances.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r>
              <a:rPr b="1" dirty="0" sz="2000" lang="en-GB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 Bold" panose="02020603050405020304" charset="0"/>
              </a:rPr>
              <a:t>7. Clinical Applications</a:t>
            </a:r>
            <a:endParaRPr b="1" dirty="0" sz="2000" lang="en-GB">
              <a:solidFill>
                <a:schemeClr val="accent6">
                  <a:lumMod val="75000"/>
                </a:schemeClr>
              </a:solidFill>
              <a:effectLst/>
              <a:ea typeface="Calibri" panose="020F0502020204030204" pitchFamily="34" charset="0"/>
              <a:cs typeface="Times New Roman Bold" panose="02020603050405020304" charset="0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-Based Medicine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Integrating </a:t>
            </a:r>
            <a:r>
              <a:rPr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understanding into veterinary care to improve outcomes.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</a:t>
            </a: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Modification Techniques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Using reinforcement and desensitization for </a:t>
            </a:r>
            <a:r>
              <a:rPr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behavioral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issues.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-342900" lvl="0" marL="3429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algn="l" pos="457200"/>
              </a:tabLst>
            </a:pPr>
            <a:r>
              <a:rPr b="1"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Psychopharmacology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Medications to manage </a:t>
            </a:r>
            <a:r>
              <a:rPr dirty="0" sz="2000" lang="en-GB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behavioral</a:t>
            </a:r>
            <a:r>
              <a:rPr dirty="0" sz="2000"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disorders (e.g., anxiety, aggression).</a:t>
            </a:r>
            <a:endParaRPr dirty="0" sz="2000" lang="en-US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0" lvl="0"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algn="l" pos="457200"/>
              </a:tabLst>
            </a:pPr>
            <a:endParaRPr dirty="0" sz="2400"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2" descr="Thank You Slide 01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Sanchit Singh</dc:creator>
  <cp:lastModifiedBy>Kashif Khan</cp:lastModifiedBy>
  <dcterms:created xsi:type="dcterms:W3CDTF">2013-01-26T22:14:16Z</dcterms:created>
  <dcterms:modified xsi:type="dcterms:W3CDTF">2024-10-29T02:28:59Z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0ce69d5606144d3a877283ffafaff191</vt:lpwstr>
  </property>
</Properties>
</file>